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89" r:id="rId3"/>
    <p:sldId id="433" r:id="rId4"/>
    <p:sldId id="299" r:id="rId5"/>
    <p:sldId id="397" r:id="rId6"/>
    <p:sldId id="435" r:id="rId7"/>
    <p:sldId id="417" r:id="rId8"/>
    <p:sldId id="380" r:id="rId9"/>
    <p:sldId id="438" r:id="rId10"/>
    <p:sldId id="418" r:id="rId11"/>
    <p:sldId id="437" r:id="rId12"/>
    <p:sldId id="390" r:id="rId13"/>
    <p:sldId id="409" r:id="rId14"/>
    <p:sldId id="410" r:id="rId15"/>
    <p:sldId id="262" r:id="rId16"/>
    <p:sldId id="300" r:id="rId17"/>
    <p:sldId id="301" r:id="rId18"/>
    <p:sldId id="302" r:id="rId19"/>
    <p:sldId id="330" r:id="rId20"/>
    <p:sldId id="419" r:id="rId21"/>
    <p:sldId id="332" r:id="rId22"/>
    <p:sldId id="430" r:id="rId23"/>
    <p:sldId id="406" r:id="rId24"/>
    <p:sldId id="408" r:id="rId25"/>
    <p:sldId id="432" r:id="rId26"/>
    <p:sldId id="4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2" autoAdjust="0"/>
    <p:restoredTop sz="77966" autoAdjust="0"/>
  </p:normalViewPr>
  <p:slideViewPr>
    <p:cSldViewPr snapToGrid="0">
      <p:cViewPr varScale="1">
        <p:scale>
          <a:sx n="86" d="100"/>
          <a:sy n="86"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68931-3B21-49FF-8F8C-71636D3B6246}"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BE5B3-3CDE-4E6A-A964-D583E39F412C}" type="slidenum">
              <a:rPr lang="en-US" smtClean="0"/>
              <a:t>‹#›</a:t>
            </a:fld>
            <a:endParaRPr lang="en-US"/>
          </a:p>
        </p:txBody>
      </p:sp>
    </p:spTree>
    <p:extLst>
      <p:ext uri="{BB962C8B-B14F-4D97-AF65-F5344CB8AC3E}">
        <p14:creationId xmlns:p14="http://schemas.microsoft.com/office/powerpoint/2010/main" val="12732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definitely noticed that we had you install TWO DIFFERENT PROGRAMS with very similar names: R and RStudio.</a:t>
            </a:r>
          </a:p>
          <a:p>
            <a:endParaRPr lang="en-US" dirty="0"/>
          </a:p>
          <a:p>
            <a:r>
              <a:rPr lang="en-US" dirty="0"/>
              <a:t>So I wanted to take a moment to unpack what the difference is, because it’s understandably confusing if you’re getting started.</a:t>
            </a:r>
          </a:p>
        </p:txBody>
      </p:sp>
      <p:sp>
        <p:nvSpPr>
          <p:cNvPr id="4" name="Slide Number Placeholder 3"/>
          <p:cNvSpPr>
            <a:spLocks noGrp="1"/>
          </p:cNvSpPr>
          <p:nvPr>
            <p:ph type="sldNum" sz="quarter" idx="5"/>
          </p:nvPr>
        </p:nvSpPr>
        <p:spPr/>
        <p:txBody>
          <a:bodyPr/>
          <a:lstStyle/>
          <a:p>
            <a:fld id="{96EBE5B3-3CDE-4E6A-A964-D583E39F412C}" type="slidenum">
              <a:rPr lang="en-US" smtClean="0"/>
              <a:t>1</a:t>
            </a:fld>
            <a:endParaRPr lang="en-US"/>
          </a:p>
        </p:txBody>
      </p:sp>
    </p:spTree>
    <p:extLst>
      <p:ext uri="{BB962C8B-B14F-4D97-AF65-F5344CB8AC3E}">
        <p14:creationId xmlns:p14="http://schemas.microsoft.com/office/powerpoint/2010/main" val="338704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just said that RStudio Projects are great and wonderful and you should use them … but we haven’t actually said what they are.</a:t>
            </a:r>
          </a:p>
          <a:p>
            <a:endParaRPr lang="en-US" dirty="0"/>
          </a:p>
          <a:p>
            <a:r>
              <a:rPr lang="en-US" dirty="0"/>
              <a:t>Basically, they make it easy to switch between projects and then everything </a:t>
            </a:r>
            <a:r>
              <a:rPr lang="en-US" dirty="0" err="1"/>
              <a:t>kinda</a:t>
            </a:r>
            <a:r>
              <a:rPr lang="en-US" dirty="0"/>
              <a:t> stays like you left it.   It’s like you open a drawer, and there’s all the things you need.</a:t>
            </a:r>
          </a:p>
          <a:p>
            <a:r>
              <a:rPr lang="en-US" dirty="0"/>
              <a:t>--</a:t>
            </a:r>
          </a:p>
          <a:p>
            <a:r>
              <a:rPr lang="en-US" dirty="0"/>
              <a:t>Projects really just do two very simple things:</a:t>
            </a:r>
          </a:p>
          <a:p>
            <a:r>
              <a:rPr lang="en-US" dirty="0"/>
              <a:t>--</a:t>
            </a:r>
          </a:p>
          <a:p>
            <a:r>
              <a:rPr lang="en-US" dirty="0"/>
              <a:t>They remember which script files were open (which includes unsaved ones, somehow, but don’t rely on this)</a:t>
            </a:r>
          </a:p>
          <a:p>
            <a:r>
              <a:rPr lang="en-US" dirty="0"/>
              <a:t>They automatically set the working directory to the project directory</a:t>
            </a:r>
          </a:p>
          <a:p>
            <a:r>
              <a:rPr lang="en-US" dirty="0"/>
              <a:t>--</a:t>
            </a:r>
          </a:p>
          <a:p>
            <a:r>
              <a:rPr lang="en-US" dirty="0"/>
              <a:t>The second point sounds simple but it’s actually huge – and Logan is going to go into much more detail.</a:t>
            </a:r>
          </a:p>
          <a:p>
            <a:r>
              <a:rPr lang="en-US" dirty="0"/>
              <a:t>The basic version is that when you start working with real DATA (which is why you’re here!!) you will need to tell R where to find it, which used to be INCREDIBLY PAINFUL if you ever transferred a work project to a different drive or different computer. </a:t>
            </a:r>
          </a:p>
          <a:p>
            <a:r>
              <a:rPr lang="en-US" dirty="0"/>
              <a:t>--</a:t>
            </a:r>
          </a:p>
          <a:p>
            <a:r>
              <a:rPr lang="en-US" dirty="0"/>
              <a:t>With Projects, a folder can be a self-contained box that you can hand off or move around, and connections will work</a:t>
            </a:r>
          </a:p>
        </p:txBody>
      </p:sp>
      <p:sp>
        <p:nvSpPr>
          <p:cNvPr id="4" name="Slide Number Placeholder 3"/>
          <p:cNvSpPr>
            <a:spLocks noGrp="1"/>
          </p:cNvSpPr>
          <p:nvPr>
            <p:ph type="sldNum" sz="quarter" idx="5"/>
          </p:nvPr>
        </p:nvSpPr>
        <p:spPr/>
        <p:txBody>
          <a:bodyPr/>
          <a:lstStyle/>
          <a:p>
            <a:fld id="{96EBE5B3-3CDE-4E6A-A964-D583E39F412C}" type="slidenum">
              <a:rPr lang="en-US" smtClean="0"/>
              <a:t>11</a:t>
            </a:fld>
            <a:endParaRPr lang="en-US"/>
          </a:p>
        </p:txBody>
      </p:sp>
    </p:spTree>
    <p:extLst>
      <p:ext uri="{BB962C8B-B14F-4D97-AF65-F5344CB8AC3E}">
        <p14:creationId xmlns:p14="http://schemas.microsoft.com/office/powerpoint/2010/main" val="219097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housekeeping note: like all software, R and RStudio have versions (so do all R packages) and you’ve probably noticed this</a:t>
            </a:r>
          </a:p>
          <a:p>
            <a:r>
              <a:rPr lang="en-US" dirty="0"/>
              <a:t>--</a:t>
            </a:r>
          </a:p>
          <a:p>
            <a:r>
              <a:rPr lang="en-US" dirty="0"/>
              <a:t>--</a:t>
            </a:r>
          </a:p>
          <a:p>
            <a:r>
              <a:rPr lang="en-US" dirty="0"/>
              <a:t>Generally, a somewhat recent version will work just fine (it worked earlier this year, it probably won’t break today)</a:t>
            </a:r>
          </a:p>
          <a:p>
            <a:r>
              <a:rPr lang="en-US" dirty="0"/>
              <a:t>I generally wait for RStudio to complain about the version and then I just reinstall from the Software Center</a:t>
            </a:r>
          </a:p>
          <a:p>
            <a:r>
              <a:rPr lang="en-US" dirty="0"/>
              <a:t>--</a:t>
            </a:r>
          </a:p>
          <a:p>
            <a:r>
              <a:rPr lang="en-US" dirty="0"/>
              <a:t>And a useless bit of trivia: RStudio versions are named after flowers</a:t>
            </a:r>
          </a:p>
          <a:p>
            <a:r>
              <a:rPr lang="en-US" dirty="0"/>
              <a:t>And R versions are named after Peanuts references</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12</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throw some necessary jargon at you, and THESE TERMS WILL BE DEFINED LATER when we’re using them.  But this way, </a:t>
            </a:r>
            <a:r>
              <a:rPr lang="en-US"/>
              <a:t>hopefully you’re primed!</a:t>
            </a: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15</a:t>
            </a:fld>
            <a:endParaRPr lang="en-US"/>
          </a:p>
        </p:txBody>
      </p:sp>
    </p:spTree>
    <p:extLst>
      <p:ext uri="{BB962C8B-B14F-4D97-AF65-F5344CB8AC3E}">
        <p14:creationId xmlns:p14="http://schemas.microsoft.com/office/powerpoint/2010/main" val="412101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rightward arrow too but this is less common</a:t>
            </a:r>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190235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35100" indent="-1435100">
              <a:spcBef>
                <a:spcPts val="1800"/>
              </a:spcBef>
              <a:buNone/>
            </a:pPr>
            <a:r>
              <a:rPr lang="en-US" b="0" dirty="0"/>
              <a:t>Removed these two:</a:t>
            </a:r>
          </a:p>
          <a:p>
            <a:pPr marL="1435100" indent="-1435100">
              <a:spcBef>
                <a:spcPts val="1800"/>
              </a:spcBef>
              <a:buNone/>
            </a:pPr>
            <a:r>
              <a:rPr lang="en-US" b="1" dirty="0"/>
              <a:t>rm()          </a:t>
            </a:r>
            <a:r>
              <a:rPr lang="en-US" dirty="0"/>
              <a:t>Removes a variable from your workspace</a:t>
            </a:r>
          </a:p>
          <a:p>
            <a:pPr marL="1435100" indent="-1435100">
              <a:spcBef>
                <a:spcPts val="1800"/>
              </a:spcBef>
              <a:buNone/>
            </a:pPr>
            <a:r>
              <a:rPr lang="en-US" b="1" dirty="0"/>
              <a:t>str()          </a:t>
            </a:r>
            <a:r>
              <a:rPr lang="en-US" dirty="0"/>
              <a:t>Inspects the structure of a variable</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18</a:t>
            </a:fld>
            <a:endParaRPr lang="en-US"/>
          </a:p>
        </p:txBody>
      </p:sp>
    </p:spTree>
    <p:extLst>
      <p:ext uri="{BB962C8B-B14F-4D97-AF65-F5344CB8AC3E}">
        <p14:creationId xmlns:p14="http://schemas.microsoft.com/office/powerpoint/2010/main" val="102228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19</a:t>
            </a:fld>
            <a:endParaRPr lang="en-US"/>
          </a:p>
        </p:txBody>
      </p:sp>
    </p:spTree>
    <p:extLst>
      <p:ext uri="{BB962C8B-B14F-4D97-AF65-F5344CB8AC3E}">
        <p14:creationId xmlns:p14="http://schemas.microsoft.com/office/powerpoint/2010/main" val="58394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21</a:t>
            </a:fld>
            <a:endParaRPr lang="en-US"/>
          </a:p>
        </p:txBody>
      </p:sp>
    </p:spTree>
    <p:extLst>
      <p:ext uri="{BB962C8B-B14F-4D97-AF65-F5344CB8AC3E}">
        <p14:creationId xmlns:p14="http://schemas.microsoft.com/office/powerpoint/2010/main" val="108587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22</a:t>
            </a:fld>
            <a:endParaRPr lang="en-US"/>
          </a:p>
        </p:txBody>
      </p:sp>
    </p:spTree>
    <p:extLst>
      <p:ext uri="{BB962C8B-B14F-4D97-AF65-F5344CB8AC3E}">
        <p14:creationId xmlns:p14="http://schemas.microsoft.com/office/powerpoint/2010/main" val="346236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itself and the engine; RStudio is a full-featured program that RUNS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RStudio is what is called an Integrated Development Environment (or IDE) which makes running R a bit easier.  Fwiw, there are other IDE’s that run R</a:t>
            </a:r>
          </a:p>
          <a:p>
            <a:endParaRPr lang="en-US" dirty="0"/>
          </a:p>
          <a:p>
            <a:r>
              <a:rPr lang="en-US" dirty="0"/>
              <a:t>If R is the engine, then RStudio is the rest of the car</a:t>
            </a:r>
          </a:p>
          <a:p>
            <a:r>
              <a:rPr lang="en-US" dirty="0"/>
              <a:t>--</a:t>
            </a:r>
          </a:p>
          <a:p>
            <a:r>
              <a:rPr lang="en-US" dirty="0"/>
              <a:t>You can use R by itself if you want, but … I’m not sure why you’d want to.</a:t>
            </a:r>
          </a:p>
          <a:p>
            <a:r>
              <a:rPr lang="en-US" dirty="0"/>
              <a:t>Side note: actually there are reasons – RStudio uses a bit more computational resources, so if you want to use EVERY LAST BIT OF RAM for your analysis….</a:t>
            </a:r>
          </a:p>
          <a:p>
            <a:r>
              <a:rPr lang="en-US" dirty="0"/>
              <a:t>--</a:t>
            </a:r>
          </a:p>
          <a:p>
            <a:r>
              <a:rPr lang="en-US" dirty="0"/>
              <a:t>As a side note, I don’t think this is an issue anymore, BUT…</a:t>
            </a:r>
          </a:p>
        </p:txBody>
      </p:sp>
      <p:sp>
        <p:nvSpPr>
          <p:cNvPr id="4" name="Slide Number Placeholder 3"/>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210867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more time, this is the icon you want</a:t>
            </a:r>
          </a:p>
          <a:p>
            <a:r>
              <a:rPr lang="en-US" dirty="0"/>
              <a:t>--</a:t>
            </a:r>
          </a:p>
          <a:p>
            <a:r>
              <a:rPr lang="en-US" dirty="0"/>
              <a:t>Not this one.</a:t>
            </a:r>
          </a:p>
          <a:p>
            <a:r>
              <a:rPr lang="en-US" dirty="0"/>
              <a:t>--</a:t>
            </a:r>
          </a:p>
          <a:p>
            <a:r>
              <a:rPr lang="en-US" dirty="0"/>
              <a:t>And we’ll try to be explicit about referring to RStudio by name, but I’ll probably get lazy and say “R” when I mean RStudio </a:t>
            </a:r>
          </a:p>
          <a:p>
            <a:r>
              <a:rPr lang="en-US" dirty="0"/>
              <a:t>--</a:t>
            </a:r>
          </a:p>
          <a:p>
            <a:r>
              <a:rPr lang="en-US" dirty="0"/>
              <a:t>And we will be using RStudio Projects in this class (and we highly recommend them for you going forward), which I’ll talk about in a minute</a:t>
            </a:r>
          </a:p>
          <a:p>
            <a:r>
              <a:rPr lang="en-US" dirty="0"/>
              <a:t>A nice little trick is to double click the .</a:t>
            </a:r>
            <a:r>
              <a:rPr lang="en-US" dirty="0" err="1"/>
              <a:t>Rproj</a:t>
            </a:r>
            <a:r>
              <a:rPr lang="en-US" dirty="0"/>
              <a:t> file associated with your project to open RStudio </a:t>
            </a:r>
          </a:p>
        </p:txBody>
      </p:sp>
      <p:sp>
        <p:nvSpPr>
          <p:cNvPr id="4" name="Slide Number Placeholder 3"/>
          <p:cNvSpPr>
            <a:spLocks noGrp="1"/>
          </p:cNvSpPr>
          <p:nvPr>
            <p:ph type="sldNum" sz="quarter" idx="5"/>
          </p:nvPr>
        </p:nvSpPr>
        <p:spPr/>
        <p:txBody>
          <a:bodyPr/>
          <a:lstStyle/>
          <a:p>
            <a:fld id="{96EBE5B3-3CDE-4E6A-A964-D583E39F412C}" type="slidenum">
              <a:rPr lang="en-US" smtClean="0"/>
              <a:t>3</a:t>
            </a:fld>
            <a:endParaRPr lang="en-US"/>
          </a:p>
        </p:txBody>
      </p:sp>
    </p:spTree>
    <p:extLst>
      <p:ext uri="{BB962C8B-B14F-4D97-AF65-F5344CB8AC3E}">
        <p14:creationId xmlns:p14="http://schemas.microsoft.com/office/powerpoint/2010/main" val="223433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jump into </a:t>
            </a:r>
            <a:r>
              <a:rPr lang="en-US" dirty="0" err="1"/>
              <a:t>Rstudio</a:t>
            </a:r>
            <a:r>
              <a:rPr lang="en-US" dirty="0"/>
              <a:t> in a minute, but here’s a slick little .gif, basically showing the default layout</a:t>
            </a:r>
          </a:p>
          <a:p>
            <a:endParaRPr lang="en-US" dirty="0"/>
          </a:p>
          <a:p>
            <a:r>
              <a:rPr lang="en-US" dirty="0"/>
              <a:t>You’ll see that it’s organized in four PANES (which will take the pain away)</a:t>
            </a:r>
          </a:p>
          <a:p>
            <a:endParaRPr lang="en-US" dirty="0"/>
          </a:p>
          <a:p>
            <a:r>
              <a:rPr lang="en-US"/>
              <a:t>(talk </a:t>
            </a:r>
            <a:r>
              <a:rPr lang="en-US" dirty="0"/>
              <a:t>about these on the next slide]</a:t>
            </a:r>
          </a:p>
        </p:txBody>
      </p:sp>
      <p:sp>
        <p:nvSpPr>
          <p:cNvPr id="4" name="Slide Number Placeholder 3"/>
          <p:cNvSpPr>
            <a:spLocks noGrp="1"/>
          </p:cNvSpPr>
          <p:nvPr>
            <p:ph type="sldNum" sz="quarter" idx="5"/>
          </p:nvPr>
        </p:nvSpPr>
        <p:spPr/>
        <p:txBody>
          <a:bodyPr/>
          <a:lstStyle/>
          <a:p>
            <a:fld id="{96EBE5B3-3CDE-4E6A-A964-D583E39F412C}" type="slidenum">
              <a:rPr lang="en-US" smtClean="0"/>
              <a:t>4</a:t>
            </a:fld>
            <a:endParaRPr lang="en-US"/>
          </a:p>
        </p:txBody>
      </p:sp>
    </p:spTree>
    <p:extLst>
      <p:ext uri="{BB962C8B-B14F-4D97-AF65-F5344CB8AC3E}">
        <p14:creationId xmlns:p14="http://schemas.microsoft.com/office/powerpoint/2010/main" val="57690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default layout, and I want to briefly introduce the panes &amp; tabs that you’re likely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slide is gross &amp; cluttered, but I wanted to provide a printable reference if that turns out to be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truth is, it will make much more sense once you start USING RStudio, and this is a part that you’ll probably pick up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EDITOR pane is where you’ll see the scripts you have open.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SCRIPT is just a sequence of instructions for R to run, which can be run line by line or all at once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LINE is a unique instruction for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worth noting that nothing “happens” here, this is just a sequence that has been saved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CONSOLE is where things actually happen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Running a line of code dispatches it to the console, and that’s where you will see output if there is 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script is the recipe book, the console is the oven??</a:t>
            </a:r>
          </a:p>
          <a:p>
            <a:r>
              <a:rPr lang="en-US" dirty="0"/>
              <a:t>--</a:t>
            </a:r>
          </a:p>
          <a:p>
            <a:r>
              <a:rPr lang="en-US" dirty="0"/>
              <a:t>The ENVIRONMENT shows things that have been created and are in R’s working memory.  </a:t>
            </a:r>
          </a:p>
          <a:p>
            <a:r>
              <a:rPr lang="en-US" dirty="0"/>
              <a:t>It’s worth noting that these will go away when you close R!!!</a:t>
            </a:r>
          </a:p>
        </p:txBody>
      </p:sp>
      <p:sp>
        <p:nvSpPr>
          <p:cNvPr id="4" name="Slide Number Placeholder 3"/>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using RStudio projects to organize your work.  </a:t>
            </a:r>
          </a:p>
          <a:p>
            <a:endParaRPr lang="en-US" dirty="0"/>
          </a:p>
          <a:p>
            <a:r>
              <a:rPr lang="en-US" dirty="0"/>
              <a:t>We’ll actually walk through setting this up, but here’s a slide that gives a reference for how to create a new project if you need to refer back to it.</a:t>
            </a:r>
          </a:p>
        </p:txBody>
      </p:sp>
      <p:sp>
        <p:nvSpPr>
          <p:cNvPr id="4" name="Slide Number Placeholder 3"/>
          <p:cNvSpPr>
            <a:spLocks noGrp="1"/>
          </p:cNvSpPr>
          <p:nvPr>
            <p:ph type="sldNum" sz="quarter" idx="5"/>
          </p:nvPr>
        </p:nvSpPr>
        <p:spPr/>
        <p:txBody>
          <a:bodyPr/>
          <a:lstStyle/>
          <a:p>
            <a:fld id="{96EBE5B3-3CDE-4E6A-A964-D583E39F412C}" type="slidenum">
              <a:rPr lang="en-US" smtClean="0"/>
              <a:t>6</a:t>
            </a:fld>
            <a:endParaRPr lang="en-US"/>
          </a:p>
        </p:txBody>
      </p:sp>
    </p:spTree>
    <p:extLst>
      <p:ext uri="{BB962C8B-B14F-4D97-AF65-F5344CB8AC3E}">
        <p14:creationId xmlns:p14="http://schemas.microsoft.com/office/powerpoint/2010/main" val="151530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go over to RStudio and we’ll get everything set up and you can play around with all the panes!</a:t>
            </a:r>
          </a:p>
        </p:txBody>
      </p:sp>
      <p:sp>
        <p:nvSpPr>
          <p:cNvPr id="4" name="Slide Number Placeholder 3"/>
          <p:cNvSpPr>
            <a:spLocks noGrp="1"/>
          </p:cNvSpPr>
          <p:nvPr>
            <p:ph type="sldNum" sz="quarter" idx="5"/>
          </p:nvPr>
        </p:nvSpPr>
        <p:spPr/>
        <p:txBody>
          <a:bodyPr/>
          <a:lstStyle/>
          <a:p>
            <a:fld id="{96EBE5B3-3CDE-4E6A-A964-D583E39F412C}" type="slidenum">
              <a:rPr lang="en-US" smtClean="0"/>
              <a:t>7</a:t>
            </a:fld>
            <a:endParaRPr lang="en-US"/>
          </a:p>
        </p:txBody>
      </p:sp>
    </p:spTree>
    <p:extLst>
      <p:ext uri="{BB962C8B-B14F-4D97-AF65-F5344CB8AC3E}">
        <p14:creationId xmlns:p14="http://schemas.microsoft.com/office/powerpoint/2010/main" val="8835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make sure you’re set up going forward, and there are a couple of settings we recommend changing</a:t>
            </a:r>
          </a:p>
          <a:p>
            <a:r>
              <a:rPr lang="en-US" dirty="0"/>
              <a:t>We’ll walk through these in a minute, but here they are in slide form…</a:t>
            </a:r>
          </a:p>
          <a:p>
            <a:r>
              <a:rPr lang="en-US" dirty="0"/>
              <a:t>--</a:t>
            </a:r>
          </a:p>
          <a:p>
            <a:r>
              <a:rPr lang="en-US" dirty="0"/>
              <a:t>First, we want to make sure that every time you open R, it’s working from a clean slate.  We generally DON’T want there to be anything in the environment from last time.  WHY?</a:t>
            </a:r>
          </a:p>
        </p:txBody>
      </p:sp>
      <p:sp>
        <p:nvSpPr>
          <p:cNvPr id="4" name="Slide Number Placeholder 3"/>
          <p:cNvSpPr>
            <a:spLocks noGrp="1"/>
          </p:cNvSpPr>
          <p:nvPr>
            <p:ph type="sldNum" sz="quarter" idx="5"/>
          </p:nvPr>
        </p:nvSpPr>
        <p:spPr/>
        <p:txBody>
          <a:bodyPr/>
          <a:lstStyle/>
          <a:p>
            <a:fld id="{96EBE5B3-3CDE-4E6A-A964-D583E39F412C}" type="slidenum">
              <a:rPr lang="en-US" smtClean="0"/>
              <a:t>8</a:t>
            </a:fld>
            <a:endParaRPr lang="en-US"/>
          </a:p>
        </p:txBody>
      </p:sp>
    </p:spTree>
    <p:extLst>
      <p:ext uri="{BB962C8B-B14F-4D97-AF65-F5344CB8AC3E}">
        <p14:creationId xmlns:p14="http://schemas.microsoft.com/office/powerpoint/2010/main" val="242777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which probably won’t be relevant to you, but it messed some things up for about 10% of the group the last time we did this class</a:t>
            </a:r>
          </a:p>
          <a:p>
            <a:endParaRPr lang="en-US" dirty="0"/>
          </a:p>
          <a:p>
            <a:r>
              <a:rPr lang="en-US" dirty="0"/>
              <a:t>Basically RStudio looks for the most recent version of R, and didn’t know what to do with “R Project” with no version number</a:t>
            </a:r>
          </a:p>
        </p:txBody>
      </p:sp>
      <p:sp>
        <p:nvSpPr>
          <p:cNvPr id="4" name="Slide Number Placeholder 3"/>
          <p:cNvSpPr>
            <a:spLocks noGrp="1"/>
          </p:cNvSpPr>
          <p:nvPr>
            <p:ph type="sldNum" sz="quarter" idx="5"/>
          </p:nvPr>
        </p:nvSpPr>
        <p:spPr/>
        <p:txBody>
          <a:bodyPr/>
          <a:lstStyle/>
          <a:p>
            <a:fld id="{96EBE5B3-3CDE-4E6A-A964-D583E39F412C}" type="slidenum">
              <a:rPr lang="en-US" smtClean="0"/>
              <a:t>9</a:t>
            </a:fld>
            <a:endParaRPr lang="en-US"/>
          </a:p>
        </p:txBody>
      </p:sp>
    </p:spTree>
    <p:extLst>
      <p:ext uri="{BB962C8B-B14F-4D97-AF65-F5344CB8AC3E}">
        <p14:creationId xmlns:p14="http://schemas.microsoft.com/office/powerpoint/2010/main" val="17546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46B3-8BA3-9DDA-9A15-E410540A1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D430E4-FD86-0B7F-5274-CC65CDC8F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9CEF1D-FB7E-69C2-AEF3-FA54258B121A}"/>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D07556D9-BC2E-1F2A-4DB9-FF0B0057C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F04F-0796-FB0C-C551-0538F255D669}"/>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76773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80E4-BE8B-4085-5ED0-FE3E75D1E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350837-6684-A2EC-C65E-C25B6E499C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6246-CFC7-C595-AC7E-DCB03EBC5B5D}"/>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5B560397-9CCC-766B-4A0B-E4B12D088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B2F8C-BFF5-CA9F-E693-D1E02DC4794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51933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B36EF6-1B5E-38D9-688A-2E06E10D6E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0D9F3-653C-6F9C-0255-C00E0A7F6A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4734D-7EE1-55A3-1ABC-B5CC222CB77F}"/>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A09C83FF-9D74-3E31-4BD1-2BE681FE3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BDAA-817C-D961-EAFA-B4EE7B588B0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74089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C2B8-E873-1CE1-F04C-E445781F86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8B902D-A281-BB8D-0EAF-9D6C4F55D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3B3AF-5018-5615-E3F5-7DB9A4560B3E}"/>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B31C31BE-CF4F-420F-2459-4B2EE6064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00A70-D91C-70FE-2B2E-2C8365A5B21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10310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C8F1-C49F-41F5-CD87-CCA08A522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EB6FE-EE32-C71C-91F1-367E7F889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94C08-32A0-BF1E-07DB-7E9295E9FC57}"/>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511C36B7-5004-B828-73B6-DD9BDB31C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B8241-C3CF-3916-B600-500B079F71E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446367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69E9-16A5-0DEE-9AE4-42003CD985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C9337-C5A7-773D-EBE4-7A8FC5DE9C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A8CD36-7DB4-D298-37B2-5205A124E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15CD72-D328-183E-D944-B92ED7BAA71D}"/>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6" name="Footer Placeholder 5">
            <a:extLst>
              <a:ext uri="{FF2B5EF4-FFF2-40B4-BE49-F238E27FC236}">
                <a16:creationId xmlns:a16="http://schemas.microsoft.com/office/drawing/2014/main" id="{056E2FE9-209F-09BE-DEE0-B3715BA04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0BDE56-E4A0-B8AF-A8D5-219795DDD0E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30162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21C5-37AB-C3F9-D5E9-53241D5766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C93773-3BD7-85C8-1339-F784EDC88F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3751D-AEDC-8DA3-B763-4780D83F0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2C3E3E-EE45-D3CD-C53A-44A055E1E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A4A5D5-9CD2-027E-2325-025A708540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665FC-6D8C-90DC-F943-658D0FDE865F}"/>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8" name="Footer Placeholder 7">
            <a:extLst>
              <a:ext uri="{FF2B5EF4-FFF2-40B4-BE49-F238E27FC236}">
                <a16:creationId xmlns:a16="http://schemas.microsoft.com/office/drawing/2014/main" id="{FF431ECD-2546-561F-92AA-38E8F8DBC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54509-4FFB-0114-83AC-8037C00B5F6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10814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F222-7D99-E56B-60F2-E1C846D28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DD13E-33B0-BAAD-452F-F78433307C7D}"/>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4" name="Footer Placeholder 3">
            <a:extLst>
              <a:ext uri="{FF2B5EF4-FFF2-40B4-BE49-F238E27FC236}">
                <a16:creationId xmlns:a16="http://schemas.microsoft.com/office/drawing/2014/main" id="{758D938A-A876-E142-E030-6A143E1C3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A08E92-A108-FE42-5786-F3F13C3030E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0118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5C340-4B93-4252-77FC-1277899D6C86}"/>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3" name="Footer Placeholder 2">
            <a:extLst>
              <a:ext uri="{FF2B5EF4-FFF2-40B4-BE49-F238E27FC236}">
                <a16:creationId xmlns:a16="http://schemas.microsoft.com/office/drawing/2014/main" id="{6BE6EC58-9738-F98B-7BEE-83E749B273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DEB9F-FD88-B99F-5506-1487AD36CAE0}"/>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53817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B0BC-2854-DE77-D14A-3DC7CA732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35DAEC-B530-7987-173B-DA03C7FDD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47B1E6-AAB5-5152-74FA-93C6B5C1D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5F248-59B6-F0D9-2ECB-9765B7A6B84D}"/>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6" name="Footer Placeholder 5">
            <a:extLst>
              <a:ext uri="{FF2B5EF4-FFF2-40B4-BE49-F238E27FC236}">
                <a16:creationId xmlns:a16="http://schemas.microsoft.com/office/drawing/2014/main" id="{E4A486BE-335F-101C-8895-7CA10A910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5F4D1-0D5C-FC53-108B-809897823B2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24528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F9BF-05E2-B601-8376-DE81DF536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7241A0-99A8-3B03-4CDA-C32EC3655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8A6C54-C348-65B5-081F-83AC16616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67438-7668-CA0A-5B19-FF8AF39A1F56}"/>
              </a:ext>
            </a:extLst>
          </p:cNvPr>
          <p:cNvSpPr>
            <a:spLocks noGrp="1"/>
          </p:cNvSpPr>
          <p:nvPr>
            <p:ph type="dt" sz="half" idx="10"/>
          </p:nvPr>
        </p:nvSpPr>
        <p:spPr/>
        <p:txBody>
          <a:bodyPr/>
          <a:lstStyle/>
          <a:p>
            <a:fld id="{375DD456-C247-4442-A401-25876125ED1F}" type="datetimeFigureOut">
              <a:rPr lang="en-US" smtClean="0"/>
              <a:t>4/7/2025</a:t>
            </a:fld>
            <a:endParaRPr lang="en-US"/>
          </a:p>
        </p:txBody>
      </p:sp>
      <p:sp>
        <p:nvSpPr>
          <p:cNvPr id="6" name="Footer Placeholder 5">
            <a:extLst>
              <a:ext uri="{FF2B5EF4-FFF2-40B4-BE49-F238E27FC236}">
                <a16:creationId xmlns:a16="http://schemas.microsoft.com/office/drawing/2014/main" id="{79E107A5-F86E-48F5-F068-D830F7F89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E8081-B892-CD5C-1F5F-AE276F79144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2038337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23B46-DF36-F503-78C9-EE44E9FBE7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4E59-2F2E-75B4-78D6-259648956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222BB-FE82-6F29-19CA-EFD742156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DD456-C247-4442-A401-25876125ED1F}" type="datetimeFigureOut">
              <a:rPr lang="en-US" smtClean="0"/>
              <a:t>4/7/2025</a:t>
            </a:fld>
            <a:endParaRPr lang="en-US"/>
          </a:p>
        </p:txBody>
      </p:sp>
      <p:sp>
        <p:nvSpPr>
          <p:cNvPr id="5" name="Footer Placeholder 4">
            <a:extLst>
              <a:ext uri="{FF2B5EF4-FFF2-40B4-BE49-F238E27FC236}">
                <a16:creationId xmlns:a16="http://schemas.microsoft.com/office/drawing/2014/main" id="{25ACA1B8-E770-0DDC-D45D-F8470FCBD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13EC3-1E01-6127-500B-B40EC24BB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0C35C-D7D4-4A63-8AE3-4692C01FE124}" type="slidenum">
              <a:rPr lang="en-US" smtClean="0"/>
              <a:t>‹#›</a:t>
            </a:fld>
            <a:endParaRPr lang="en-US"/>
          </a:p>
        </p:txBody>
      </p:sp>
    </p:spTree>
    <p:extLst>
      <p:ext uri="{BB962C8B-B14F-4D97-AF65-F5344CB8AC3E}">
        <p14:creationId xmlns:p14="http://schemas.microsoft.com/office/powerpoint/2010/main" val="371395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D8FA-D4E6-2F75-A767-C7A6A1EEE34A}"/>
              </a:ext>
            </a:extLst>
          </p:cNvPr>
          <p:cNvSpPr>
            <a:spLocks noGrp="1"/>
          </p:cNvSpPr>
          <p:nvPr>
            <p:ph type="ctrTitle"/>
          </p:nvPr>
        </p:nvSpPr>
        <p:spPr/>
        <p:txBody>
          <a:bodyPr/>
          <a:lstStyle/>
          <a:p>
            <a:r>
              <a:rPr lang="en-US" dirty="0"/>
              <a:t>2 – About R &amp; RStudio</a:t>
            </a:r>
          </a:p>
        </p:txBody>
      </p:sp>
      <p:sp>
        <p:nvSpPr>
          <p:cNvPr id="3" name="Subtitle 2">
            <a:extLst>
              <a:ext uri="{FF2B5EF4-FFF2-40B4-BE49-F238E27FC236}">
                <a16:creationId xmlns:a16="http://schemas.microsoft.com/office/drawing/2014/main" id="{19088E86-40F3-8BD7-3AD4-B95B71EF3DDB}"/>
              </a:ext>
            </a:extLst>
          </p:cNvPr>
          <p:cNvSpPr>
            <a:spLocks noGrp="1"/>
          </p:cNvSpPr>
          <p:nvPr>
            <p:ph type="subTitle" idx="1"/>
          </p:nvPr>
        </p:nvSpPr>
        <p:spPr/>
        <p:txBody>
          <a:bodyPr/>
          <a:lstStyle/>
          <a:p>
            <a:r>
              <a:rPr lang="en-US" dirty="0"/>
              <a:t>they’re the same, right? </a:t>
            </a:r>
          </a:p>
          <a:p>
            <a:r>
              <a:rPr lang="en-US" dirty="0"/>
              <a:t>…right??</a:t>
            </a:r>
          </a:p>
        </p:txBody>
      </p:sp>
      <p:pic>
        <p:nvPicPr>
          <p:cNvPr id="4" name="Picture 3" descr="A blue smoke on a white background&#10;&#10;Description automatically generated">
            <a:extLst>
              <a:ext uri="{FF2B5EF4-FFF2-40B4-BE49-F238E27FC236}">
                <a16:creationId xmlns:a16="http://schemas.microsoft.com/office/drawing/2014/main" id="{E1537333-3925-8507-E9CF-535FCD47347A}"/>
              </a:ext>
            </a:extLst>
          </p:cNvPr>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21243389">
            <a:off x="2492284" y="-271777"/>
            <a:ext cx="10314939" cy="2719384"/>
          </a:xfrm>
          <a:prstGeom prst="rect">
            <a:avLst/>
          </a:prstGeom>
        </p:spPr>
      </p:pic>
      <p:pic>
        <p:nvPicPr>
          <p:cNvPr id="5" name="Picture 4" descr="A close up of a sign&#10;&#10;Description automatically generated">
            <a:extLst>
              <a:ext uri="{FF2B5EF4-FFF2-40B4-BE49-F238E27FC236}">
                <a16:creationId xmlns:a16="http://schemas.microsoft.com/office/drawing/2014/main" id="{C026A18F-3E34-DA9B-E077-5D3DD407805B}"/>
              </a:ext>
            </a:extLst>
          </p:cNvPr>
          <p:cNvPicPr>
            <a:picLocks noChangeAspect="1"/>
          </p:cNvPicPr>
          <p:nvPr/>
        </p:nvPicPr>
        <p:blipFill rotWithShape="1">
          <a:blip r:embed="rId4">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pic>
        <p:nvPicPr>
          <p:cNvPr id="6" name="Content Placeholder 6" descr="A close up of a sign&#10;&#10;Description automatically generated">
            <a:extLst>
              <a:ext uri="{FF2B5EF4-FFF2-40B4-BE49-F238E27FC236}">
                <a16:creationId xmlns:a16="http://schemas.microsoft.com/office/drawing/2014/main" id="{CE863A90-18AF-A72B-F4A9-10325100B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827" y="4162189"/>
            <a:ext cx="4821743" cy="2781773"/>
          </a:xfrm>
          <a:prstGeom prst="rect">
            <a:avLst/>
          </a:prstGeom>
        </p:spPr>
      </p:pic>
    </p:spTree>
    <p:extLst>
      <p:ext uri="{BB962C8B-B14F-4D97-AF65-F5344CB8AC3E}">
        <p14:creationId xmlns:p14="http://schemas.microsoft.com/office/powerpoint/2010/main" val="29249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3804-59EE-4F35-85DF-599B8A141C42}"/>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0AECD268-A8EB-4A90-8647-C5C867157D26}"/>
              </a:ext>
            </a:extLst>
          </p:cNvPr>
          <p:cNvSpPr>
            <a:spLocks noGrp="1"/>
          </p:cNvSpPr>
          <p:nvPr>
            <p:ph idx="1"/>
          </p:nvPr>
        </p:nvSpPr>
        <p:spPr/>
        <p:txBody>
          <a:bodyPr/>
          <a:lstStyle/>
          <a:p>
            <a:r>
              <a:rPr lang="en-US" dirty="0"/>
              <a:t>Back to RStudio! </a:t>
            </a:r>
          </a:p>
          <a:p>
            <a:r>
              <a:rPr lang="en-US" dirty="0"/>
              <a:t>Let’s make those changes</a:t>
            </a:r>
          </a:p>
          <a:p>
            <a:endParaRPr lang="en-US" dirty="0"/>
          </a:p>
          <a:p>
            <a:r>
              <a:rPr lang="en-US" dirty="0"/>
              <a:t>We’ll also go over:</a:t>
            </a:r>
          </a:p>
          <a:p>
            <a:pPr lvl="1"/>
            <a:r>
              <a:rPr lang="en-US" dirty="0"/>
              <a:t>Advantages of RStudio projects</a:t>
            </a:r>
          </a:p>
          <a:p>
            <a:pPr lvl="1"/>
            <a:r>
              <a:rPr lang="en-US" dirty="0"/>
              <a:t>How to open a script</a:t>
            </a:r>
          </a:p>
          <a:p>
            <a:pPr lvl="1"/>
            <a:r>
              <a:rPr lang="en-US" dirty="0"/>
              <a:t>Highlighting a word</a:t>
            </a:r>
          </a:p>
          <a:p>
            <a:pPr lvl="1"/>
            <a:r>
              <a:rPr lang="en-US" dirty="0"/>
              <a:t>Changing the theme</a:t>
            </a:r>
          </a:p>
          <a:p>
            <a:pPr lvl="1"/>
            <a:r>
              <a:rPr lang="en-US" dirty="0"/>
              <a:t>Using the help tab</a:t>
            </a:r>
          </a:p>
          <a:p>
            <a:endParaRPr lang="en-US" dirty="0"/>
          </a:p>
        </p:txBody>
      </p:sp>
      <p:sp>
        <p:nvSpPr>
          <p:cNvPr id="4" name="Slide Number Placeholder 3">
            <a:extLst>
              <a:ext uri="{FF2B5EF4-FFF2-40B4-BE49-F238E27FC236}">
                <a16:creationId xmlns:a16="http://schemas.microsoft.com/office/drawing/2014/main" id="{8645E207-B641-4C92-B3E8-1D146C119287}"/>
              </a:ext>
            </a:extLst>
          </p:cNvPr>
          <p:cNvSpPr>
            <a:spLocks noGrp="1"/>
          </p:cNvSpPr>
          <p:nvPr>
            <p:ph type="sldNum" sz="quarter" idx="12"/>
          </p:nvPr>
        </p:nvSpPr>
        <p:spPr/>
        <p:txBody>
          <a:bodyPr/>
          <a:lstStyle/>
          <a:p>
            <a:fld id="{6D95AE55-B5F4-483D-AEFF-E8059F5502F5}" type="slidenum">
              <a:rPr lang="en-US" smtClean="0"/>
              <a:t>10</a:t>
            </a:fld>
            <a:endParaRPr lang="en-US"/>
          </a:p>
        </p:txBody>
      </p:sp>
      <p:pic>
        <p:nvPicPr>
          <p:cNvPr id="10" name="Picture 9">
            <a:extLst>
              <a:ext uri="{FF2B5EF4-FFF2-40B4-BE49-F238E27FC236}">
                <a16:creationId xmlns:a16="http://schemas.microsoft.com/office/drawing/2014/main" id="{AFED5C39-9275-46AD-AC80-05FB2F857AFC}"/>
              </a:ext>
            </a:extLst>
          </p:cNvPr>
          <p:cNvPicPr>
            <a:picLocks noChangeAspect="1"/>
          </p:cNvPicPr>
          <p:nvPr/>
        </p:nvPicPr>
        <p:blipFill rotWithShape="1">
          <a:blip r:embed="rId2">
            <a:extLst>
              <a:ext uri="{28A0092B-C50C-407E-A947-70E740481C1C}">
                <a14:useLocalDpi xmlns:a14="http://schemas.microsoft.com/office/drawing/2010/main" val="0"/>
              </a:ext>
            </a:extLst>
          </a:blip>
          <a:srcRect l="18679" t="9920" r="12866"/>
          <a:stretch/>
        </p:blipFill>
        <p:spPr>
          <a:xfrm>
            <a:off x="6096000" y="1309170"/>
            <a:ext cx="4772025" cy="5363361"/>
          </a:xfrm>
          <a:prstGeom prst="rect">
            <a:avLst/>
          </a:prstGeom>
        </p:spPr>
      </p:pic>
    </p:spTree>
    <p:extLst>
      <p:ext uri="{BB962C8B-B14F-4D97-AF65-F5344CB8AC3E}">
        <p14:creationId xmlns:p14="http://schemas.microsoft.com/office/powerpoint/2010/main" val="222745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A99-5336-EFA6-6787-840AF795751B}"/>
              </a:ext>
            </a:extLst>
          </p:cNvPr>
          <p:cNvSpPr>
            <a:spLocks noGrp="1"/>
          </p:cNvSpPr>
          <p:nvPr>
            <p:ph type="title"/>
          </p:nvPr>
        </p:nvSpPr>
        <p:spPr>
          <a:xfrm>
            <a:off x="0" y="18255"/>
            <a:ext cx="11050859" cy="1024481"/>
          </a:xfrm>
        </p:spPr>
        <p:txBody>
          <a:bodyPr>
            <a:normAutofit fontScale="90000"/>
          </a:bodyPr>
          <a:lstStyle/>
          <a:p>
            <a:pPr algn="ctr"/>
            <a:r>
              <a:rPr lang="en-US" dirty="0"/>
              <a:t>So wait, what does an </a:t>
            </a:r>
            <a:r>
              <a:rPr lang="en-US" b="1" dirty="0"/>
              <a:t>RStudio Project </a:t>
            </a:r>
            <a:r>
              <a:rPr lang="en-US" dirty="0"/>
              <a:t>actually do?</a:t>
            </a:r>
          </a:p>
        </p:txBody>
      </p:sp>
      <p:sp>
        <p:nvSpPr>
          <p:cNvPr id="3" name="Content Placeholder 2">
            <a:extLst>
              <a:ext uri="{FF2B5EF4-FFF2-40B4-BE49-F238E27FC236}">
                <a16:creationId xmlns:a16="http://schemas.microsoft.com/office/drawing/2014/main" id="{7BB3CCD0-88BB-E771-86DC-BD9C683E6A6D}"/>
              </a:ext>
            </a:extLst>
          </p:cNvPr>
          <p:cNvSpPr>
            <a:spLocks noGrp="1"/>
          </p:cNvSpPr>
          <p:nvPr>
            <p:ph idx="1"/>
          </p:nvPr>
        </p:nvSpPr>
        <p:spPr>
          <a:xfrm>
            <a:off x="613317" y="1127522"/>
            <a:ext cx="7591854" cy="1716039"/>
          </a:xfrm>
        </p:spPr>
        <p:txBody>
          <a:bodyPr/>
          <a:lstStyle/>
          <a:p>
            <a:pPr marL="0" indent="0">
              <a:buNone/>
            </a:pPr>
            <a:r>
              <a:rPr lang="en-US" dirty="0"/>
              <a:t>“Makes it straightforward to divide your work in </a:t>
            </a:r>
            <a:r>
              <a:rPr lang="en-US" b="1" dirty="0"/>
              <a:t>contexts</a:t>
            </a:r>
            <a:r>
              <a:rPr lang="en-US" dirty="0"/>
              <a:t>” – from the Posit website</a:t>
            </a:r>
          </a:p>
          <a:p>
            <a:pPr marL="457200" lvl="1" indent="0">
              <a:buNone/>
            </a:pPr>
            <a:r>
              <a:rPr lang="en-US" i="1" dirty="0"/>
              <a:t>Each work project can (and probably should) have an RStudio Project</a:t>
            </a:r>
          </a:p>
          <a:p>
            <a:pPr lvl="1"/>
            <a:endParaRPr lang="en-US" dirty="0"/>
          </a:p>
        </p:txBody>
      </p:sp>
      <p:grpSp>
        <p:nvGrpSpPr>
          <p:cNvPr id="6" name="Group 5">
            <a:extLst>
              <a:ext uri="{FF2B5EF4-FFF2-40B4-BE49-F238E27FC236}">
                <a16:creationId xmlns:a16="http://schemas.microsoft.com/office/drawing/2014/main" id="{65754BE2-CA68-2822-7589-08DDE4D74510}"/>
              </a:ext>
            </a:extLst>
          </p:cNvPr>
          <p:cNvGrpSpPr/>
          <p:nvPr/>
        </p:nvGrpSpPr>
        <p:grpSpPr>
          <a:xfrm>
            <a:off x="8392258" y="4286508"/>
            <a:ext cx="3512704" cy="2366350"/>
            <a:chOff x="7578226" y="4074639"/>
            <a:chExt cx="3512704" cy="2366350"/>
          </a:xfrm>
        </p:grpSpPr>
        <p:pic>
          <p:nvPicPr>
            <p:cNvPr id="7" name="Picture 6">
              <a:extLst>
                <a:ext uri="{FF2B5EF4-FFF2-40B4-BE49-F238E27FC236}">
                  <a16:creationId xmlns:a16="http://schemas.microsoft.com/office/drawing/2014/main" id="{66C9201A-95D2-69F8-FB3C-D0010BB5F381}"/>
                </a:ext>
              </a:extLst>
            </p:cNvPr>
            <p:cNvPicPr>
              <a:picLocks noChangeAspect="1"/>
            </p:cNvPicPr>
            <p:nvPr/>
          </p:nvPicPr>
          <p:blipFill>
            <a:blip r:embed="rId3"/>
            <a:stretch>
              <a:fillRect/>
            </a:stretch>
          </p:blipFill>
          <p:spPr>
            <a:xfrm>
              <a:off x="7734849" y="4074639"/>
              <a:ext cx="1672602" cy="1452524"/>
            </a:xfrm>
            <a:prstGeom prst="rect">
              <a:avLst/>
            </a:prstGeom>
          </p:spPr>
        </p:pic>
        <p:pic>
          <p:nvPicPr>
            <p:cNvPr id="9" name="Graphic 8" descr="Open hand outline">
              <a:extLst>
                <a:ext uri="{FF2B5EF4-FFF2-40B4-BE49-F238E27FC236}">
                  <a16:creationId xmlns:a16="http://schemas.microsoft.com/office/drawing/2014/main" id="{0DAB6140-99CC-F756-69D9-F0C1D2F206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4430">
              <a:off x="7578226" y="4792294"/>
              <a:ext cx="1469735" cy="1469735"/>
            </a:xfrm>
            <a:prstGeom prst="rect">
              <a:avLst/>
            </a:prstGeom>
          </p:spPr>
        </p:pic>
        <p:pic>
          <p:nvPicPr>
            <p:cNvPr id="11" name="Graphic 10" descr="Sign language outline">
              <a:extLst>
                <a:ext uri="{FF2B5EF4-FFF2-40B4-BE49-F238E27FC236}">
                  <a16:creationId xmlns:a16="http://schemas.microsoft.com/office/drawing/2014/main" id="{996D5530-1BBD-D1DC-BB9F-760DD14DF9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16096" flipH="1">
              <a:off x="9652423" y="4978704"/>
              <a:ext cx="1438507" cy="1462285"/>
            </a:xfrm>
            <a:prstGeom prst="rect">
              <a:avLst/>
            </a:prstGeom>
          </p:spPr>
        </p:pic>
      </p:grpSp>
      <p:sp>
        <p:nvSpPr>
          <p:cNvPr id="12" name="Left Brace 11">
            <a:extLst>
              <a:ext uri="{FF2B5EF4-FFF2-40B4-BE49-F238E27FC236}">
                <a16:creationId xmlns:a16="http://schemas.microsoft.com/office/drawing/2014/main" id="{A5D97652-0A07-038A-E5FB-9DA1A0CDA9F1}"/>
              </a:ext>
            </a:extLst>
          </p:cNvPr>
          <p:cNvSpPr/>
          <p:nvPr/>
        </p:nvSpPr>
        <p:spPr>
          <a:xfrm>
            <a:off x="297367" y="3217126"/>
            <a:ext cx="315950" cy="15837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picture containing text, indoor, floor, shelf&#10;&#10;AI-generated content may be incorrect.">
            <a:extLst>
              <a:ext uri="{FF2B5EF4-FFF2-40B4-BE49-F238E27FC236}">
                <a16:creationId xmlns:a16="http://schemas.microsoft.com/office/drawing/2014/main" id="{4E333AB5-ECC3-4D59-6B03-E304C89DB921}"/>
              </a:ext>
            </a:extLst>
          </p:cNvPr>
          <p:cNvPicPr>
            <a:picLocks noChangeAspect="1"/>
          </p:cNvPicPr>
          <p:nvPr/>
        </p:nvPicPr>
        <p:blipFill>
          <a:blip r:embed="rId8">
            <a:extLst>
              <a:ext uri="{28A0092B-C50C-407E-A947-70E740481C1C}">
                <a14:useLocalDpi xmlns:a14="http://schemas.microsoft.com/office/drawing/2010/main" val="0"/>
              </a:ext>
            </a:extLst>
          </a:blip>
          <a:srcRect b="28780"/>
          <a:stretch/>
        </p:blipFill>
        <p:spPr>
          <a:xfrm>
            <a:off x="8544737" y="1085090"/>
            <a:ext cx="3286706" cy="2340776"/>
          </a:xfrm>
          <a:prstGeom prst="rect">
            <a:avLst/>
          </a:prstGeom>
        </p:spPr>
      </p:pic>
      <p:sp>
        <p:nvSpPr>
          <p:cNvPr id="8" name="Content Placeholder 2">
            <a:extLst>
              <a:ext uri="{FF2B5EF4-FFF2-40B4-BE49-F238E27FC236}">
                <a16:creationId xmlns:a16="http://schemas.microsoft.com/office/drawing/2014/main" id="{0F99A05E-4283-D11C-A9CC-FF8052885481}"/>
              </a:ext>
            </a:extLst>
          </p:cNvPr>
          <p:cNvSpPr txBox="1">
            <a:spLocks/>
          </p:cNvSpPr>
          <p:nvPr/>
        </p:nvSpPr>
        <p:spPr>
          <a:xfrm>
            <a:off x="613317" y="3014367"/>
            <a:ext cx="6958361" cy="30065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r>
              <a:rPr lang="en-US" dirty="0"/>
              <a:t>Remembers which script files are left open (including unsaved ones, somehow)</a:t>
            </a:r>
          </a:p>
          <a:p>
            <a:r>
              <a:rPr lang="en-US" dirty="0"/>
              <a:t>Automatically sets working directory for data import &amp; export</a:t>
            </a:r>
          </a:p>
          <a:p>
            <a:pPr marL="457200" lvl="1" indent="0">
              <a:buFont typeface="Arial" panose="020B0604020202020204" pitchFamily="34" charset="0"/>
              <a:buNone/>
            </a:pPr>
            <a:r>
              <a:rPr lang="en-US" i="1" dirty="0"/>
              <a:t>This is a bigger deal than it sounds like!  Much easier to</a:t>
            </a:r>
          </a:p>
          <a:p>
            <a:pPr lvl="2"/>
            <a:r>
              <a:rPr lang="en-US" dirty="0"/>
              <a:t>Share a project with a collaborator </a:t>
            </a:r>
          </a:p>
          <a:p>
            <a:pPr lvl="2"/>
            <a:r>
              <a:rPr lang="en-US" dirty="0"/>
              <a:t>Move a project to another (computer) location</a:t>
            </a:r>
          </a:p>
          <a:p>
            <a:pPr marL="457200" lvl="1" indent="0">
              <a:buFont typeface="Arial" panose="020B0604020202020204" pitchFamily="34" charset="0"/>
              <a:buNone/>
            </a:pPr>
            <a:r>
              <a:rPr lang="en-US" dirty="0"/>
              <a:t>-&gt; Share/move the associated </a:t>
            </a:r>
            <a:r>
              <a:rPr lang="en-US" b="1" dirty="0"/>
              <a:t>folder</a:t>
            </a:r>
          </a:p>
        </p:txBody>
      </p:sp>
    </p:spTree>
    <p:extLst>
      <p:ext uri="{BB962C8B-B14F-4D97-AF65-F5344CB8AC3E}">
        <p14:creationId xmlns:p14="http://schemas.microsoft.com/office/powerpoint/2010/main" val="20765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a:xfrm>
            <a:off x="418292" y="136525"/>
            <a:ext cx="9701561" cy="847493"/>
          </a:xfrm>
        </p:spPr>
        <p:txBody>
          <a:bodyPr/>
          <a:lstStyle/>
          <a:p>
            <a:r>
              <a:rPr lang="en-US" dirty="0"/>
              <a:t>A note on 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253568"/>
            <a:ext cx="5893298" cy="5370256"/>
          </a:xfrm>
        </p:spPr>
        <p:txBody>
          <a:bodyPr>
            <a:normAutofit fontScale="92500" lnSpcReduction="10000"/>
          </a:bodyPr>
          <a:lstStyle/>
          <a:p>
            <a:pPr marL="0" indent="0">
              <a:spcBef>
                <a:spcPts val="1800"/>
              </a:spcBef>
              <a:buNone/>
            </a:pPr>
            <a:r>
              <a:rPr lang="en-US" dirty="0"/>
              <a:t>There are different “versions” of R, RStudio, and R packages</a:t>
            </a:r>
          </a:p>
          <a:p>
            <a:pPr marL="0" indent="0">
              <a:spcBef>
                <a:spcPts val="2400"/>
              </a:spcBef>
              <a:buNone/>
            </a:pPr>
            <a:r>
              <a:rPr lang="en-US" dirty="0"/>
              <a:t>My (Matt’s) advice:</a:t>
            </a:r>
          </a:p>
          <a:p>
            <a:pPr lvl="1">
              <a:spcBef>
                <a:spcPts val="2400"/>
              </a:spcBef>
            </a:pPr>
            <a:r>
              <a:rPr lang="en-US" dirty="0"/>
              <a:t>Don’t worry about this too much, generally a </a:t>
            </a:r>
            <a:r>
              <a:rPr lang="en-US" i="1" dirty="0"/>
              <a:t>slightly</a:t>
            </a:r>
            <a:r>
              <a:rPr lang="en-US" dirty="0"/>
              <a:t> old version will be just fine</a:t>
            </a:r>
          </a:p>
          <a:p>
            <a:pPr lvl="1">
              <a:spcBef>
                <a:spcPts val="2400"/>
              </a:spcBef>
            </a:pPr>
            <a:r>
              <a:rPr lang="en-US" dirty="0"/>
              <a:t>I generally update R &amp; RStudio when RStudio complains on startup (~3x/year)</a:t>
            </a:r>
          </a:p>
          <a:p>
            <a:pPr lvl="2">
              <a:spcBef>
                <a:spcPts val="2400"/>
              </a:spcBef>
            </a:pPr>
            <a:r>
              <a:rPr lang="en-US" dirty="0"/>
              <a:t>Re-install both from the Software Center</a:t>
            </a:r>
          </a:p>
          <a:p>
            <a:pPr lvl="2">
              <a:spcBef>
                <a:spcPts val="2400"/>
              </a:spcBef>
            </a:pPr>
            <a:r>
              <a:rPr lang="en-US" dirty="0"/>
              <a:t>You might need to reinstall packages that you’ve downloaded, but that’s probably fine</a:t>
            </a:r>
          </a:p>
          <a:p>
            <a:pPr lvl="2">
              <a:spcBef>
                <a:spcPts val="2400"/>
              </a:spcBef>
            </a:pPr>
            <a:r>
              <a:rPr lang="en-US" dirty="0"/>
              <a:t>Can call </a:t>
            </a:r>
            <a:r>
              <a:rPr lang="en-US" dirty="0" err="1"/>
              <a:t>update.packages</a:t>
            </a:r>
            <a:r>
              <a:rPr lang="en-US" dirty="0"/>
              <a:t>() in R to update ALL external packages (you don’t have to do this, but this is how)</a:t>
            </a:r>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12</a:t>
            </a:fld>
            <a:endParaRPr lang="en-US"/>
          </a:p>
        </p:txBody>
      </p:sp>
      <p:pic>
        <p:nvPicPr>
          <p:cNvPr id="5" name="Picture 4" descr="A green cartoon character with red text&#10;&#10;Description automatically generated">
            <a:extLst>
              <a:ext uri="{FF2B5EF4-FFF2-40B4-BE49-F238E27FC236}">
                <a16:creationId xmlns:a16="http://schemas.microsoft.com/office/drawing/2014/main" id="{481CCA16-4B8E-5977-9B65-9D9CFC9BE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17" y="22302"/>
            <a:ext cx="1932878" cy="2526088"/>
          </a:xfrm>
          <a:prstGeom prst="rect">
            <a:avLst/>
          </a:prstGeom>
        </p:spPr>
      </p:pic>
      <p:pic>
        <p:nvPicPr>
          <p:cNvPr id="10" name="Picture 9">
            <a:extLst>
              <a:ext uri="{FF2B5EF4-FFF2-40B4-BE49-F238E27FC236}">
                <a16:creationId xmlns:a16="http://schemas.microsoft.com/office/drawing/2014/main" id="{72448319-E5F2-07C4-3B68-39107EEB2F06}"/>
              </a:ext>
            </a:extLst>
          </p:cNvPr>
          <p:cNvPicPr>
            <a:picLocks noChangeAspect="1"/>
          </p:cNvPicPr>
          <p:nvPr/>
        </p:nvPicPr>
        <p:blipFill>
          <a:blip r:embed="rId4"/>
          <a:stretch>
            <a:fillRect/>
          </a:stretch>
        </p:blipFill>
        <p:spPr>
          <a:xfrm>
            <a:off x="7716644" y="337381"/>
            <a:ext cx="4337684" cy="3785862"/>
          </a:xfrm>
          <a:prstGeom prst="rect">
            <a:avLst/>
          </a:prstGeom>
        </p:spPr>
      </p:pic>
      <p:pic>
        <p:nvPicPr>
          <p:cNvPr id="14" name="Picture 13">
            <a:extLst>
              <a:ext uri="{FF2B5EF4-FFF2-40B4-BE49-F238E27FC236}">
                <a16:creationId xmlns:a16="http://schemas.microsoft.com/office/drawing/2014/main" id="{FCD6085B-E400-458F-63E0-6D6A6AA530E8}"/>
              </a:ext>
            </a:extLst>
          </p:cNvPr>
          <p:cNvPicPr>
            <a:picLocks noChangeAspect="1"/>
          </p:cNvPicPr>
          <p:nvPr/>
        </p:nvPicPr>
        <p:blipFill>
          <a:blip r:embed="rId5"/>
          <a:stretch>
            <a:fillRect/>
          </a:stretch>
        </p:blipFill>
        <p:spPr>
          <a:xfrm>
            <a:off x="7800262" y="4276278"/>
            <a:ext cx="3973446" cy="2445197"/>
          </a:xfrm>
          <a:prstGeom prst="rect">
            <a:avLst/>
          </a:prstGeom>
        </p:spPr>
      </p:pic>
      <p:sp>
        <p:nvSpPr>
          <p:cNvPr id="18" name="Rectangle 17">
            <a:extLst>
              <a:ext uri="{FF2B5EF4-FFF2-40B4-BE49-F238E27FC236}">
                <a16:creationId xmlns:a16="http://schemas.microsoft.com/office/drawing/2014/main" id="{7AF45191-C341-E7DB-2DD2-33D9AF2854E2}"/>
              </a:ext>
            </a:extLst>
          </p:cNvPr>
          <p:cNvSpPr/>
          <p:nvPr/>
        </p:nvSpPr>
        <p:spPr>
          <a:xfrm>
            <a:off x="6781935" y="6255834"/>
            <a:ext cx="5410065" cy="583909"/>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34CFE91-CF4C-46B3-6843-832B251D7085}"/>
              </a:ext>
            </a:extLst>
          </p:cNvPr>
          <p:cNvSpPr/>
          <p:nvPr/>
        </p:nvSpPr>
        <p:spPr>
          <a:xfrm>
            <a:off x="7699902" y="2330605"/>
            <a:ext cx="4337684" cy="1846818"/>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63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open the program “R” instead of RStudio?</a:t>
            </a:r>
          </a:p>
          <a:p>
            <a:pPr marL="0" indent="0">
              <a:buNone/>
            </a:pPr>
            <a:endParaRPr lang="en-US" dirty="0">
              <a:latin typeface="Consolas" panose="020B0609020204030204" pitchFamily="49" charset="0"/>
            </a:endParaRPr>
          </a:p>
          <a:p>
            <a:pPr marL="0" indent="0">
              <a:buNone/>
            </a:pPr>
            <a:r>
              <a:rPr lang="en-US" dirty="0"/>
              <a:t>a) Never. We always use RStudio. </a:t>
            </a:r>
          </a:p>
          <a:p>
            <a:pPr marL="0" indent="0">
              <a:buNone/>
            </a:pPr>
            <a:r>
              <a:rPr lang="en-US" dirty="0"/>
              <a:t>b) Always. Kick it old school R</a:t>
            </a:r>
          </a:p>
          <a:p>
            <a:pPr marL="342900" indent="-342900">
              <a:buNone/>
            </a:pPr>
            <a:r>
              <a:rPr lang="en-US" dirty="0"/>
              <a:t>c) 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pPr marL="342900" indent="-342900">
              <a:buNone/>
            </a:pPr>
            <a:r>
              <a:rPr lang="en-US" dirty="0"/>
              <a:t>a) Future advantages we haven’t covered yet. </a:t>
            </a:r>
          </a:p>
          <a:p>
            <a:pPr marL="0" indent="0">
              <a:buNone/>
            </a:pPr>
            <a:r>
              <a:rPr lang="en-US" dirty="0"/>
              <a:t>b) Opens most recent scripts</a:t>
            </a:r>
          </a:p>
          <a:p>
            <a:pPr marL="0" indent="0">
              <a:buNone/>
            </a:pPr>
            <a:r>
              <a:rPr lang="en-US" dirty="0"/>
              <a:t>c) 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13</a:t>
            </a:fld>
            <a:endParaRPr lang="en-US"/>
          </a:p>
        </p:txBody>
      </p:sp>
    </p:spTree>
    <p:extLst>
      <p:ext uri="{BB962C8B-B14F-4D97-AF65-F5344CB8AC3E}">
        <p14:creationId xmlns:p14="http://schemas.microsoft.com/office/powerpoint/2010/main" val="409001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open the program “R” instead of RStudio?</a:t>
            </a:r>
          </a:p>
          <a:p>
            <a:pPr marL="0" indent="0">
              <a:buNone/>
            </a:pPr>
            <a:endParaRPr lang="en-US" dirty="0">
              <a:latin typeface="Consolas" panose="020B0609020204030204" pitchFamily="49" charset="0"/>
            </a:endParaRPr>
          </a:p>
          <a:p>
            <a:pPr marL="0" indent="0">
              <a:buNone/>
            </a:pPr>
            <a:r>
              <a:rPr lang="en-US" dirty="0"/>
              <a:t>a) Never. We always use RStudio. </a:t>
            </a:r>
          </a:p>
          <a:p>
            <a:pPr marL="0" indent="0">
              <a:buNone/>
            </a:pPr>
            <a:r>
              <a:rPr lang="en-US" dirty="0"/>
              <a:t>b) Always. Kick it old school R</a:t>
            </a:r>
          </a:p>
          <a:p>
            <a:pPr marL="342900" indent="-342900">
              <a:buNone/>
            </a:pPr>
            <a:r>
              <a:rPr lang="en-US" dirty="0"/>
              <a:t>c) 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pPr marL="342900" indent="-342900">
              <a:buNone/>
            </a:pPr>
            <a:r>
              <a:rPr lang="en-US" dirty="0"/>
              <a:t>a) Future advantages we haven’t covered yet. </a:t>
            </a:r>
          </a:p>
          <a:p>
            <a:pPr marL="0" indent="0">
              <a:buNone/>
            </a:pPr>
            <a:r>
              <a:rPr lang="en-US" dirty="0"/>
              <a:t>b) Opens most recent scripts</a:t>
            </a:r>
          </a:p>
          <a:p>
            <a:pPr marL="0" indent="0">
              <a:buNone/>
            </a:pPr>
            <a:r>
              <a:rPr lang="en-US" dirty="0"/>
              <a:t>c) 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7" name="Graphic 6" descr="Checkmark">
            <a:extLst>
              <a:ext uri="{FF2B5EF4-FFF2-40B4-BE49-F238E27FC236}">
                <a16:creationId xmlns:a16="http://schemas.microsoft.com/office/drawing/2014/main" id="{EF6BABBE-DCF1-4C32-8460-0459EDE141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213" y="2640230"/>
            <a:ext cx="914400" cy="914400"/>
          </a:xfrm>
          <a:prstGeom prst="rect">
            <a:avLst/>
          </a:prstGeom>
        </p:spPr>
      </p:pic>
      <p:pic>
        <p:nvPicPr>
          <p:cNvPr id="8" name="Graphic 7" descr="Checkmark">
            <a:extLst>
              <a:ext uri="{FF2B5EF4-FFF2-40B4-BE49-F238E27FC236}">
                <a16:creationId xmlns:a16="http://schemas.microsoft.com/office/drawing/2014/main" id="{5EE6F88A-EAE9-45DA-9427-460D06291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2971800"/>
            <a:ext cx="914400" cy="914400"/>
          </a:xfrm>
          <a:prstGeom prst="rect">
            <a:avLst/>
          </a:prstGeom>
        </p:spPr>
      </p:pic>
      <p:pic>
        <p:nvPicPr>
          <p:cNvPr id="9" name="Graphic 8" descr="Checkmark">
            <a:extLst>
              <a:ext uri="{FF2B5EF4-FFF2-40B4-BE49-F238E27FC236}">
                <a16:creationId xmlns:a16="http://schemas.microsoft.com/office/drawing/2014/main" id="{C1784646-9E67-46F9-B8B8-AFEBD2DB8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612" y="3602255"/>
            <a:ext cx="914400" cy="914400"/>
          </a:xfrm>
          <a:prstGeom prst="rect">
            <a:avLst/>
          </a:prstGeom>
        </p:spPr>
      </p:pic>
      <p:pic>
        <p:nvPicPr>
          <p:cNvPr id="10" name="Graphic 9" descr="Checkmark">
            <a:extLst>
              <a:ext uri="{FF2B5EF4-FFF2-40B4-BE49-F238E27FC236}">
                <a16:creationId xmlns:a16="http://schemas.microsoft.com/office/drawing/2014/main" id="{8372A00C-A1D9-4552-9B56-B10C4A08D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4392624"/>
            <a:ext cx="914400" cy="914400"/>
          </a:xfrm>
          <a:prstGeom prst="rect">
            <a:avLst/>
          </a:prstGeom>
        </p:spPr>
      </p:pic>
    </p:spTree>
    <p:extLst>
      <p:ext uri="{BB962C8B-B14F-4D97-AF65-F5344CB8AC3E}">
        <p14:creationId xmlns:p14="http://schemas.microsoft.com/office/powerpoint/2010/main" val="111056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B329-B982-43C6-8BE4-522B21D7902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8337819F-B243-4B43-836F-81B6B5CCED77}"/>
              </a:ext>
            </a:extLst>
          </p:cNvPr>
          <p:cNvSpPr>
            <a:spLocks noGrp="1"/>
          </p:cNvSpPr>
          <p:nvPr>
            <p:ph idx="1"/>
          </p:nvPr>
        </p:nvSpPr>
        <p:spPr>
          <a:xfrm>
            <a:off x="419100" y="1825625"/>
            <a:ext cx="11353800" cy="4351338"/>
          </a:xfrm>
        </p:spPr>
        <p:txBody>
          <a:bodyPr>
            <a:normAutofit/>
          </a:bodyPr>
          <a:lstStyle/>
          <a:p>
            <a:pPr marL="1828800" indent="-1828800">
              <a:spcBef>
                <a:spcPts val="1800"/>
              </a:spcBef>
              <a:buNone/>
            </a:pPr>
            <a:r>
              <a:rPr lang="en-US" b="1" i="1" dirty="0"/>
              <a:t>Function</a:t>
            </a:r>
            <a:r>
              <a:rPr lang="en-US" dirty="0"/>
              <a:t>       A set of commands that evaluates your data in a specific way. You can write your own functions, or they can be provided via other packages or from “Base R“.</a:t>
            </a:r>
          </a:p>
          <a:p>
            <a:pPr marL="1828800" indent="-1828800">
              <a:spcBef>
                <a:spcPts val="1800"/>
              </a:spcBef>
              <a:buNone/>
            </a:pPr>
            <a:r>
              <a:rPr lang="en-US" b="1" i="1" dirty="0"/>
              <a:t>Argument</a:t>
            </a:r>
            <a:r>
              <a:rPr lang="en-US" dirty="0"/>
              <a:t>    In a function, this is a possible input.				                    </a:t>
            </a:r>
            <a:r>
              <a:rPr lang="en-US" sz="2400" dirty="0"/>
              <a:t>For example:  </a:t>
            </a:r>
            <a:r>
              <a:rPr lang="en-US" sz="2000" dirty="0">
                <a:latin typeface="Consolas" panose="020B0609020204030204" pitchFamily="49" charset="0"/>
              </a:rPr>
              <a:t>mean(data, </a:t>
            </a:r>
            <a:r>
              <a:rPr lang="en-US" sz="2000" b="1" dirty="0">
                <a:solidFill>
                  <a:srgbClr val="FF0000"/>
                </a:solidFill>
                <a:latin typeface="Consolas" panose="020B0609020204030204" pitchFamily="49" charset="0"/>
              </a:rPr>
              <a:t>na.rm = TRUE</a:t>
            </a:r>
            <a:r>
              <a:rPr lang="en-US" sz="2000" dirty="0">
                <a:latin typeface="Consolas" panose="020B0609020204030204" pitchFamily="49" charset="0"/>
              </a:rPr>
              <a:t>)</a:t>
            </a:r>
            <a:r>
              <a:rPr lang="en-US" sz="2400" dirty="0"/>
              <a:t> uses an argument to remove NAs</a:t>
            </a:r>
          </a:p>
          <a:p>
            <a:pPr marL="1828800" indent="-1828800">
              <a:spcBef>
                <a:spcPts val="1800"/>
              </a:spcBef>
              <a:buNone/>
            </a:pPr>
            <a:r>
              <a:rPr lang="en-US" b="1" i="1" dirty="0"/>
              <a:t>Package</a:t>
            </a:r>
            <a:r>
              <a:rPr lang="en-US" dirty="0"/>
              <a:t>       A group of new commands / functions  to extend the functionality of Base R.</a:t>
            </a:r>
          </a:p>
          <a:p>
            <a:pPr marL="1828800" indent="-1828800">
              <a:spcBef>
                <a:spcPts val="1800"/>
              </a:spcBef>
              <a:buNone/>
            </a:pPr>
            <a:r>
              <a:rPr lang="en-US" b="1" i="1" dirty="0"/>
              <a:t>Variable</a:t>
            </a:r>
            <a:r>
              <a:rPr lang="en-US" dirty="0"/>
              <a:t>       Something saved in R’s memory for use later. </a:t>
            </a:r>
          </a:p>
          <a:p>
            <a:endParaRPr lang="en-US" dirty="0"/>
          </a:p>
        </p:txBody>
      </p:sp>
      <p:sp>
        <p:nvSpPr>
          <p:cNvPr id="4" name="Slide Number Placeholder 3">
            <a:extLst>
              <a:ext uri="{FF2B5EF4-FFF2-40B4-BE49-F238E27FC236}">
                <a16:creationId xmlns:a16="http://schemas.microsoft.com/office/drawing/2014/main" id="{E1E509DD-AFCF-4BAB-8214-28D53C3776A7}"/>
              </a:ext>
            </a:extLst>
          </p:cNvPr>
          <p:cNvSpPr>
            <a:spLocks noGrp="1"/>
          </p:cNvSpPr>
          <p:nvPr>
            <p:ph type="sldNum" sz="quarter" idx="12"/>
          </p:nvPr>
        </p:nvSpPr>
        <p:spPr/>
        <p:txBody>
          <a:bodyPr/>
          <a:lstStyle/>
          <a:p>
            <a:fld id="{6D95AE55-B5F4-483D-AEFF-E8059F5502F5}" type="slidenum">
              <a:rPr lang="en-US" smtClean="0"/>
              <a:t>15</a:t>
            </a:fld>
            <a:endParaRPr lang="en-US"/>
          </a:p>
        </p:txBody>
      </p:sp>
    </p:spTree>
    <p:extLst>
      <p:ext uri="{BB962C8B-B14F-4D97-AF65-F5344CB8AC3E}">
        <p14:creationId xmlns:p14="http://schemas.microsoft.com/office/powerpoint/2010/main" val="207110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CCF-CAFA-40FE-9C89-FCF51AB47631}"/>
              </a:ext>
            </a:extLst>
          </p:cNvPr>
          <p:cNvSpPr>
            <a:spLocks noGrp="1"/>
          </p:cNvSpPr>
          <p:nvPr>
            <p:ph type="title"/>
          </p:nvPr>
        </p:nvSpPr>
        <p:spPr/>
        <p:txBody>
          <a:bodyPr/>
          <a:lstStyle/>
          <a:p>
            <a:r>
              <a:rPr lang="en-US" dirty="0"/>
              <a:t>Jargon cont.</a:t>
            </a:r>
          </a:p>
        </p:txBody>
      </p:sp>
      <p:sp>
        <p:nvSpPr>
          <p:cNvPr id="3" name="Content Placeholder 2">
            <a:extLst>
              <a:ext uri="{FF2B5EF4-FFF2-40B4-BE49-F238E27FC236}">
                <a16:creationId xmlns:a16="http://schemas.microsoft.com/office/drawing/2014/main" id="{026CA2B0-D4BF-4E76-9213-ABB75DF4A35F}"/>
              </a:ext>
            </a:extLst>
          </p:cNvPr>
          <p:cNvSpPr>
            <a:spLocks noGrp="1"/>
          </p:cNvSpPr>
          <p:nvPr>
            <p:ph idx="1"/>
          </p:nvPr>
        </p:nvSpPr>
        <p:spPr>
          <a:xfrm>
            <a:off x="558800" y="1825624"/>
            <a:ext cx="11290300" cy="4895851"/>
          </a:xfrm>
        </p:spPr>
        <p:txBody>
          <a:bodyPr>
            <a:normAutofit/>
          </a:bodyPr>
          <a:lstStyle/>
          <a:p>
            <a:pPr marL="1778000" indent="-1778000" defTabSz="800100">
              <a:spcBef>
                <a:spcPts val="1800"/>
              </a:spcBef>
              <a:buNone/>
            </a:pPr>
            <a:r>
              <a:rPr lang="en-US" b="1" i="1" dirty="0"/>
              <a:t>Dataframe </a:t>
            </a:r>
            <a:r>
              <a:rPr lang="en-US" dirty="0"/>
              <a:t>  A group of rows and columns (like a spreadsheet). Each column has a specific type (TRUE/FALSE, integer, number, character, factor, etc.). </a:t>
            </a:r>
          </a:p>
          <a:p>
            <a:pPr marL="1778000" indent="-1778000">
              <a:spcBef>
                <a:spcPts val="1800"/>
              </a:spcBef>
              <a:buNone/>
            </a:pPr>
            <a:r>
              <a:rPr lang="en-US" b="1" i="1" dirty="0"/>
              <a:t>Factor </a:t>
            </a:r>
            <a:r>
              <a:rPr lang="en-US" dirty="0"/>
              <a:t>          A type of variable that is a categorical grouping (“red” vs “blue”; “Treatment1” vs “Treatment2” vs “Treatment3”). </a:t>
            </a:r>
          </a:p>
          <a:p>
            <a:pPr marL="1778000" indent="-1778000">
              <a:spcBef>
                <a:spcPts val="1800"/>
              </a:spcBef>
              <a:buNone/>
            </a:pPr>
            <a:r>
              <a:rPr lang="en-US" b="1" dirty="0"/>
              <a:t>&lt;-</a:t>
            </a:r>
            <a:r>
              <a:rPr lang="en-US" dirty="0"/>
              <a:t>                    The “leftward arrow” assigns the information on the right to the variable on the left. For example:   </a:t>
            </a:r>
            <a:r>
              <a:rPr lang="en-US" sz="2200" dirty="0">
                <a:latin typeface="Consolas" panose="020B0609020204030204" pitchFamily="49" charset="0"/>
              </a:rPr>
              <a:t>x1 &lt;- 42</a:t>
            </a:r>
            <a:endParaRPr lang="en-US" dirty="0">
              <a:latin typeface="Consolas" panose="020B0609020204030204" pitchFamily="49" charset="0"/>
            </a:endParaRPr>
          </a:p>
          <a:p>
            <a:pPr marL="1778000" indent="-1778000">
              <a:spcBef>
                <a:spcPts val="1800"/>
              </a:spcBef>
              <a:buNone/>
            </a:pPr>
            <a:r>
              <a:rPr lang="en-US" b="1" dirty="0"/>
              <a:t>c()</a:t>
            </a:r>
            <a:r>
              <a:rPr lang="en-US" dirty="0"/>
              <a:t>                   Lowercase c means concatenate which groups a bunch of things together. For example:   </a:t>
            </a:r>
            <a:r>
              <a:rPr lang="en-US" sz="2200" dirty="0">
                <a:latin typeface="Consolas" panose="020B0609020204030204" pitchFamily="49" charset="0"/>
              </a:rPr>
              <a:t>x1 &lt;- c(“duck”, “duck”, “duck”, “goose!”)</a:t>
            </a: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24782D2D-FB1B-4DF1-8910-A8428578CF71}"/>
              </a:ext>
            </a:extLst>
          </p:cNvPr>
          <p:cNvSpPr>
            <a:spLocks noGrp="1"/>
          </p:cNvSpPr>
          <p:nvPr>
            <p:ph type="sldNum" sz="quarter" idx="12"/>
          </p:nvPr>
        </p:nvSpPr>
        <p:spPr/>
        <p:txBody>
          <a:bodyPr/>
          <a:lstStyle/>
          <a:p>
            <a:fld id="{6D95AE55-B5F4-483D-AEFF-E8059F5502F5}" type="slidenum">
              <a:rPr lang="en-US" smtClean="0"/>
              <a:t>16</a:t>
            </a:fld>
            <a:endParaRPr lang="en-US"/>
          </a:p>
        </p:txBody>
      </p:sp>
    </p:spTree>
    <p:extLst>
      <p:ext uri="{BB962C8B-B14F-4D97-AF65-F5344CB8AC3E}">
        <p14:creationId xmlns:p14="http://schemas.microsoft.com/office/powerpoint/2010/main" val="1084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EEA-2FB8-47D2-98DD-D66E81F80E86}"/>
              </a:ext>
            </a:extLst>
          </p:cNvPr>
          <p:cNvSpPr>
            <a:spLocks noGrp="1"/>
          </p:cNvSpPr>
          <p:nvPr>
            <p:ph type="title"/>
          </p:nvPr>
        </p:nvSpPr>
        <p:spPr/>
        <p:txBody>
          <a:bodyPr/>
          <a:lstStyle/>
          <a:p>
            <a:r>
              <a:rPr lang="en-US" dirty="0"/>
              <a:t>Some special characters</a:t>
            </a:r>
          </a:p>
        </p:txBody>
      </p:sp>
      <p:sp>
        <p:nvSpPr>
          <p:cNvPr id="4" name="Slide Number Placeholder 3">
            <a:extLst>
              <a:ext uri="{FF2B5EF4-FFF2-40B4-BE49-F238E27FC236}">
                <a16:creationId xmlns:a16="http://schemas.microsoft.com/office/drawing/2014/main" id="{84D106F0-A900-400C-9E7C-627857C675AB}"/>
              </a:ext>
            </a:extLst>
          </p:cNvPr>
          <p:cNvSpPr>
            <a:spLocks noGrp="1"/>
          </p:cNvSpPr>
          <p:nvPr>
            <p:ph type="sldNum" sz="quarter" idx="12"/>
          </p:nvPr>
        </p:nvSpPr>
        <p:spPr/>
        <p:txBody>
          <a:bodyPr/>
          <a:lstStyle/>
          <a:p>
            <a:fld id="{6D95AE55-B5F4-483D-AEFF-E8059F5502F5}" type="slidenum">
              <a:rPr lang="en-US" smtClean="0"/>
              <a:t>17</a:t>
            </a:fld>
            <a:endParaRPr lang="en-US"/>
          </a:p>
        </p:txBody>
      </p:sp>
      <p:sp>
        <p:nvSpPr>
          <p:cNvPr id="5" name="Content Placeholder 2">
            <a:extLst>
              <a:ext uri="{FF2B5EF4-FFF2-40B4-BE49-F238E27FC236}">
                <a16:creationId xmlns:a16="http://schemas.microsoft.com/office/drawing/2014/main" id="{176F4D37-8AD5-4C99-A632-7C0AC7334680}"/>
              </a:ext>
            </a:extLst>
          </p:cNvPr>
          <p:cNvSpPr txBox="1">
            <a:spLocks/>
          </p:cNvSpPr>
          <p:nvPr/>
        </p:nvSpPr>
        <p:spPr>
          <a:xfrm>
            <a:off x="603250" y="1866901"/>
            <a:ext cx="11290300" cy="46720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0" indent="-1778000" defTabSz="800100">
              <a:buNone/>
            </a:pPr>
            <a:r>
              <a:rPr lang="en-US" b="1" dirty="0"/>
              <a:t>[ ]</a:t>
            </a:r>
            <a:r>
              <a:rPr lang="en-US" dirty="0"/>
              <a:t>       Square brackets mean selecting a subset</a:t>
            </a:r>
          </a:p>
          <a:p>
            <a:pPr marL="1778000" indent="-1778000" defTabSz="800100">
              <a:buNone/>
            </a:pPr>
            <a:endParaRPr lang="en-US" dirty="0"/>
          </a:p>
          <a:p>
            <a:pPr marL="1778000" indent="-1778000">
              <a:buFont typeface="Arial" panose="020B0604020202020204" pitchFamily="34" charset="0"/>
              <a:buNone/>
            </a:pPr>
            <a:r>
              <a:rPr lang="en-US" b="1" dirty="0"/>
              <a:t>==</a:t>
            </a:r>
            <a:r>
              <a:rPr lang="en-US" dirty="0"/>
              <a:t>      To check if things are equal, use two equals signs together</a:t>
            </a:r>
          </a:p>
          <a:p>
            <a:pPr marL="800100" indent="-800100">
              <a:buNone/>
            </a:pPr>
            <a:r>
              <a:rPr lang="en-US" b="1" dirty="0"/>
              <a:t>!= </a:t>
            </a:r>
            <a:r>
              <a:rPr lang="en-US" dirty="0"/>
              <a:t>      To check if things are NOT equal, use this</a:t>
            </a:r>
          </a:p>
          <a:p>
            <a:pPr marL="800100" indent="-800100">
              <a:buNone/>
            </a:pPr>
            <a:endParaRPr lang="en-US" dirty="0"/>
          </a:p>
          <a:p>
            <a:pPr marL="800100" indent="-800100">
              <a:buNone/>
            </a:pPr>
            <a:r>
              <a:rPr lang="en-US" dirty="0"/>
              <a:t>&lt;, &lt;=, &gt;, &gt;=	Less than (or equal to), greater than (or equal to)</a:t>
            </a:r>
          </a:p>
          <a:p>
            <a:pPr marL="800100" indent="-800100">
              <a:buNone/>
            </a:pPr>
            <a:endParaRPr lang="en-US" dirty="0"/>
          </a:p>
          <a:p>
            <a:pPr marL="800100" indent="-800100">
              <a:buNone/>
            </a:pPr>
            <a:r>
              <a:rPr lang="en-US" dirty="0"/>
              <a:t>&amp;, |, !, %in%	And, or, not, is contained in</a:t>
            </a:r>
          </a:p>
          <a:p>
            <a:pPr marL="800100" indent="-800100">
              <a:buNone/>
            </a:pPr>
            <a:endParaRPr lang="en-US" dirty="0"/>
          </a:p>
          <a:p>
            <a:pPr marL="800100" indent="-800100">
              <a:buNone/>
            </a:pPr>
            <a:r>
              <a:rPr lang="en-US" b="1" dirty="0"/>
              <a:t>~</a:t>
            </a:r>
            <a:r>
              <a:rPr lang="en-US" dirty="0"/>
              <a:t>        In base R the tilde usually means “as a function of…”</a:t>
            </a:r>
          </a:p>
          <a:p>
            <a:pPr marL="800100" lvl="1" indent="-800100">
              <a:buNone/>
            </a:pPr>
            <a:r>
              <a:rPr lang="en-US" dirty="0"/>
              <a:t>            </a:t>
            </a:r>
            <a:r>
              <a:rPr lang="en-US" i="1" dirty="0"/>
              <a:t>(in the context of plotting or regression)</a:t>
            </a:r>
          </a:p>
          <a:p>
            <a:pPr marL="0" indent="0">
              <a:buNone/>
            </a:pPr>
            <a:endParaRPr lang="en-US" dirty="0"/>
          </a:p>
        </p:txBody>
      </p:sp>
    </p:spTree>
    <p:extLst>
      <p:ext uri="{BB962C8B-B14F-4D97-AF65-F5344CB8AC3E}">
        <p14:creationId xmlns:p14="http://schemas.microsoft.com/office/powerpoint/2010/main" val="247451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0D75-9D57-41EC-828C-9BA7C612722B}"/>
              </a:ext>
            </a:extLst>
          </p:cNvPr>
          <p:cNvSpPr>
            <a:spLocks noGrp="1"/>
          </p:cNvSpPr>
          <p:nvPr>
            <p:ph type="title"/>
          </p:nvPr>
        </p:nvSpPr>
        <p:spPr/>
        <p:txBody>
          <a:bodyPr>
            <a:normAutofit/>
          </a:bodyPr>
          <a:lstStyle/>
          <a:p>
            <a:r>
              <a:rPr lang="en-US" dirty="0"/>
              <a:t>More special characters</a:t>
            </a:r>
          </a:p>
        </p:txBody>
      </p:sp>
      <p:sp>
        <p:nvSpPr>
          <p:cNvPr id="3" name="Content Placeholder 2">
            <a:extLst>
              <a:ext uri="{FF2B5EF4-FFF2-40B4-BE49-F238E27FC236}">
                <a16:creationId xmlns:a16="http://schemas.microsoft.com/office/drawing/2014/main" id="{1DA73832-D198-422E-99EA-075232EDFCD5}"/>
              </a:ext>
            </a:extLst>
          </p:cNvPr>
          <p:cNvSpPr>
            <a:spLocks noGrp="1"/>
          </p:cNvSpPr>
          <p:nvPr>
            <p:ph idx="1"/>
          </p:nvPr>
        </p:nvSpPr>
        <p:spPr>
          <a:xfrm>
            <a:off x="609600" y="1600200"/>
            <a:ext cx="10372725" cy="5121275"/>
          </a:xfrm>
        </p:spPr>
        <p:txBody>
          <a:bodyPr>
            <a:normAutofit/>
          </a:bodyPr>
          <a:lstStyle/>
          <a:p>
            <a:pPr marL="1435100" indent="-1435100">
              <a:spcBef>
                <a:spcPts val="1800"/>
              </a:spcBef>
              <a:buNone/>
            </a:pPr>
            <a:r>
              <a:rPr lang="en-US" b="1" dirty="0"/>
              <a:t>$</a:t>
            </a:r>
            <a:r>
              <a:rPr lang="en-US" dirty="0"/>
              <a:t>               Selects a particular column of a </a:t>
            </a:r>
            <a:r>
              <a:rPr lang="en-US" dirty="0" err="1"/>
              <a:t>dataframe</a:t>
            </a:r>
            <a:r>
              <a:rPr lang="en-US" dirty="0"/>
              <a:t>, or something else with a name				                                          For example:  </a:t>
            </a:r>
            <a:r>
              <a:rPr lang="en-US" sz="2400" dirty="0">
                <a:latin typeface="Consolas" panose="020B0609020204030204" pitchFamily="49" charset="0"/>
              </a:rPr>
              <a:t>dataframename$column1</a:t>
            </a:r>
            <a:endParaRPr lang="en-US" dirty="0">
              <a:latin typeface="Consolas" panose="020B0609020204030204" pitchFamily="49" charset="0"/>
            </a:endParaRPr>
          </a:p>
          <a:p>
            <a:pPr marL="1435100" indent="-1435100">
              <a:spcBef>
                <a:spcPts val="1800"/>
              </a:spcBef>
              <a:buNone/>
            </a:pPr>
            <a:r>
              <a:rPr lang="en-US" b="1" dirty="0"/>
              <a:t>#</a:t>
            </a:r>
            <a:r>
              <a:rPr lang="en-US" dirty="0"/>
              <a:t>               Makes a “comment” (not run code), telling R to not run anything on this line to the right </a:t>
            </a:r>
          </a:p>
          <a:p>
            <a:pPr marL="0" indent="0">
              <a:buNone/>
            </a:pPr>
            <a:r>
              <a:rPr lang="en-US" dirty="0"/>
              <a:t>	      </a:t>
            </a:r>
            <a:r>
              <a:rPr lang="en-US" sz="1600" dirty="0">
                <a:latin typeface="Consolas" panose="020B0609020204030204" pitchFamily="49" charset="0"/>
              </a:rPr>
              <a:t>&gt; print(“Hello!”) #This line only evaluates the Hello! part ignoring this</a:t>
            </a:r>
          </a:p>
          <a:p>
            <a:pPr marL="0" indent="0">
              <a:buNone/>
            </a:pPr>
            <a:endParaRPr lang="en-US" dirty="0"/>
          </a:p>
          <a:p>
            <a:pPr marL="0" indent="0">
              <a:buNone/>
            </a:pPr>
            <a:r>
              <a:rPr lang="en-US" dirty="0"/>
              <a:t>Also: Lines must end with a comma, bracket, or similar. If you want your code to continue to the next line, you will need a comma at the end of a line</a:t>
            </a:r>
          </a:p>
        </p:txBody>
      </p:sp>
      <p:sp>
        <p:nvSpPr>
          <p:cNvPr id="4" name="Slide Number Placeholder 3">
            <a:extLst>
              <a:ext uri="{FF2B5EF4-FFF2-40B4-BE49-F238E27FC236}">
                <a16:creationId xmlns:a16="http://schemas.microsoft.com/office/drawing/2014/main" id="{00B1A3A0-EFE9-46C4-8627-FDE27A1F3F7B}"/>
              </a:ext>
            </a:extLst>
          </p:cNvPr>
          <p:cNvSpPr>
            <a:spLocks noGrp="1"/>
          </p:cNvSpPr>
          <p:nvPr>
            <p:ph type="sldNum" sz="quarter" idx="12"/>
          </p:nvPr>
        </p:nvSpPr>
        <p:spPr/>
        <p:txBody>
          <a:bodyPr/>
          <a:lstStyle/>
          <a:p>
            <a:fld id="{6D95AE55-B5F4-483D-AEFF-E8059F5502F5}" type="slidenum">
              <a:rPr lang="en-US" smtClean="0"/>
              <a:t>18</a:t>
            </a:fld>
            <a:endParaRPr lang="en-US"/>
          </a:p>
        </p:txBody>
      </p:sp>
    </p:spTree>
    <p:extLst>
      <p:ext uri="{BB962C8B-B14F-4D97-AF65-F5344CB8AC3E}">
        <p14:creationId xmlns:p14="http://schemas.microsoft.com/office/powerpoint/2010/main" val="316148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A31-5332-490F-97B4-64052D1A5902}"/>
              </a:ext>
            </a:extLst>
          </p:cNvPr>
          <p:cNvSpPr>
            <a:spLocks noGrp="1"/>
          </p:cNvSpPr>
          <p:nvPr>
            <p:ph type="title"/>
          </p:nvPr>
        </p:nvSpPr>
        <p:spPr/>
        <p:txBody>
          <a:bodyPr/>
          <a:lstStyle/>
          <a:p>
            <a:r>
              <a:rPr lang="en-US" dirty="0"/>
              <a:t>Let’s head to RStudio</a:t>
            </a:r>
          </a:p>
        </p:txBody>
      </p:sp>
      <p:sp>
        <p:nvSpPr>
          <p:cNvPr id="3" name="Content Placeholder 2">
            <a:extLst>
              <a:ext uri="{FF2B5EF4-FFF2-40B4-BE49-F238E27FC236}">
                <a16:creationId xmlns:a16="http://schemas.microsoft.com/office/drawing/2014/main" id="{5978377A-E30C-455C-B887-5A6CFF8FED32}"/>
              </a:ext>
            </a:extLst>
          </p:cNvPr>
          <p:cNvSpPr>
            <a:spLocks noGrp="1"/>
          </p:cNvSpPr>
          <p:nvPr>
            <p:ph idx="1"/>
          </p:nvPr>
        </p:nvSpPr>
        <p:spPr>
          <a:xfrm>
            <a:off x="838200" y="1688122"/>
            <a:ext cx="10515600" cy="4803113"/>
          </a:xfrm>
        </p:spPr>
        <p:txBody>
          <a:bodyPr>
            <a:normAutofit/>
          </a:bodyPr>
          <a:lstStyle/>
          <a:p>
            <a:pPr>
              <a:spcBef>
                <a:spcPts val="2400"/>
              </a:spcBef>
            </a:pPr>
            <a:r>
              <a:rPr lang="en-US" dirty="0"/>
              <a:t>Let’s familiarize ourselves with RStudio</a:t>
            </a:r>
          </a:p>
          <a:p>
            <a:pPr lvl="1">
              <a:spcBef>
                <a:spcPts val="600"/>
              </a:spcBef>
            </a:pPr>
            <a:r>
              <a:rPr lang="en-US" dirty="0"/>
              <a:t>You are learning two things at once: the new-to-you program RStudio and the R language</a:t>
            </a:r>
          </a:p>
          <a:p>
            <a:pPr>
              <a:spcBef>
                <a:spcPts val="3000"/>
              </a:spcBef>
            </a:pPr>
            <a:r>
              <a:rPr lang="en-US" dirty="0"/>
              <a:t>We’ll put what we just learned to use in RStudio and review the basics of the program. You can watch my screen and write the code yourselves too. </a:t>
            </a:r>
          </a:p>
          <a:p>
            <a:pPr>
              <a:spcBef>
                <a:spcPts val="3000"/>
              </a:spcBef>
            </a:pPr>
            <a:r>
              <a:rPr lang="en-US" dirty="0"/>
              <a:t>Later, revisit the script on your own. Consider modifying lines</a:t>
            </a:r>
          </a:p>
          <a:p>
            <a:pPr lvl="1"/>
            <a:r>
              <a:rPr lang="en-US" dirty="0"/>
              <a:t>Read the comments then run the line (“Run” or </a:t>
            </a:r>
            <a:r>
              <a:rPr lang="en-US" dirty="0" err="1"/>
              <a:t>Ctrl+Enter</a:t>
            </a:r>
            <a:r>
              <a:rPr lang="en-US" dirty="0"/>
              <a:t>)</a:t>
            </a:r>
          </a:p>
          <a:p>
            <a:pPr lvl="1"/>
            <a:r>
              <a:rPr lang="en-US" dirty="0"/>
              <a:t>Go slow, it isn’t a race</a:t>
            </a:r>
          </a:p>
          <a:p>
            <a:pPr lvl="1"/>
            <a:r>
              <a:rPr lang="en-US" dirty="0"/>
              <a:t>Ask yourself </a:t>
            </a:r>
            <a:r>
              <a:rPr lang="en-US" i="1" dirty="0"/>
              <a:t>why </a:t>
            </a:r>
            <a:r>
              <a:rPr lang="en-US" dirty="0"/>
              <a:t>something works or fails</a:t>
            </a:r>
          </a:p>
        </p:txBody>
      </p:sp>
      <p:sp>
        <p:nvSpPr>
          <p:cNvPr id="4" name="Slide Number Placeholder 3">
            <a:extLst>
              <a:ext uri="{FF2B5EF4-FFF2-40B4-BE49-F238E27FC236}">
                <a16:creationId xmlns:a16="http://schemas.microsoft.com/office/drawing/2014/main" id="{F4DD7783-873C-4FC0-9BFC-FCB9789549EF}"/>
              </a:ext>
            </a:extLst>
          </p:cNvPr>
          <p:cNvSpPr>
            <a:spLocks noGrp="1"/>
          </p:cNvSpPr>
          <p:nvPr>
            <p:ph type="sldNum" sz="quarter" idx="12"/>
          </p:nvPr>
        </p:nvSpPr>
        <p:spPr/>
        <p:txBody>
          <a:bodyPr/>
          <a:lstStyle/>
          <a:p>
            <a:fld id="{6D95AE55-B5F4-483D-AEFF-E8059F5502F5}" type="slidenum">
              <a:rPr lang="en-US" smtClean="0"/>
              <a:t>19</a:t>
            </a:fld>
            <a:endParaRPr lang="en-US"/>
          </a:p>
        </p:txBody>
      </p:sp>
    </p:spTree>
    <p:extLst>
      <p:ext uri="{BB962C8B-B14F-4D97-AF65-F5344CB8AC3E}">
        <p14:creationId xmlns:p14="http://schemas.microsoft.com/office/powerpoint/2010/main" val="8529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EBAF40-B388-53C3-EBD6-799343E31B9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345043" y="229826"/>
            <a:ext cx="5846957" cy="3122276"/>
          </a:xfrm>
          <a:prstGeom prst="rect">
            <a:avLst/>
          </a:prstGeom>
        </p:spPr>
      </p:pic>
      <p:sp>
        <p:nvSpPr>
          <p:cNvPr id="2" name="Title 1">
            <a:extLst>
              <a:ext uri="{FF2B5EF4-FFF2-40B4-BE49-F238E27FC236}">
                <a16:creationId xmlns:a16="http://schemas.microsoft.com/office/drawing/2014/main" id="{308260C5-C92D-4671-A2C1-19E8D02906D7}"/>
              </a:ext>
            </a:extLst>
          </p:cNvPr>
          <p:cNvSpPr>
            <a:spLocks noGrp="1"/>
          </p:cNvSpPr>
          <p:nvPr>
            <p:ph type="title"/>
          </p:nvPr>
        </p:nvSpPr>
        <p:spPr>
          <a:xfrm>
            <a:off x="457201" y="43511"/>
            <a:ext cx="10515600" cy="1325563"/>
          </a:xfrm>
        </p:spPr>
        <p:txBody>
          <a:bodyPr/>
          <a:lstStyle/>
          <a:p>
            <a:r>
              <a:rPr lang="en-US" dirty="0"/>
              <a:t>R vs RStudio</a:t>
            </a:r>
          </a:p>
        </p:txBody>
      </p:sp>
      <p:sp>
        <p:nvSpPr>
          <p:cNvPr id="3" name="Content Placeholder 2">
            <a:extLst>
              <a:ext uri="{FF2B5EF4-FFF2-40B4-BE49-F238E27FC236}">
                <a16:creationId xmlns:a16="http://schemas.microsoft.com/office/drawing/2014/main" id="{6150083D-9FE7-42F9-9E34-20808E457C54}"/>
              </a:ext>
            </a:extLst>
          </p:cNvPr>
          <p:cNvSpPr>
            <a:spLocks noGrp="1"/>
          </p:cNvSpPr>
          <p:nvPr>
            <p:ph idx="1"/>
          </p:nvPr>
        </p:nvSpPr>
        <p:spPr>
          <a:xfrm>
            <a:off x="260954" y="1204541"/>
            <a:ext cx="6084089" cy="4772967"/>
          </a:xfrm>
        </p:spPr>
        <p:txBody>
          <a:bodyPr>
            <a:normAutofit fontScale="92500" lnSpcReduction="10000"/>
          </a:bodyPr>
          <a:lstStyle/>
          <a:p>
            <a:pPr marL="0" indent="0">
              <a:buNone/>
            </a:pPr>
            <a:r>
              <a:rPr lang="en-US" b="1" i="1" dirty="0"/>
              <a:t>What is the difference between R and RStudio? </a:t>
            </a:r>
          </a:p>
          <a:p>
            <a:r>
              <a:rPr lang="en-US" dirty="0"/>
              <a:t>RStudio requires R to run in the background</a:t>
            </a:r>
          </a:p>
          <a:p>
            <a:pPr lvl="1"/>
            <a:r>
              <a:rPr lang="en-US" i="1" dirty="0"/>
              <a:t>If R is the engine, RStudio is the rest of the car</a:t>
            </a:r>
          </a:p>
          <a:p>
            <a:endParaRPr lang="en-US" dirty="0"/>
          </a:p>
          <a:p>
            <a:endParaRPr lang="en-US" dirty="0"/>
          </a:p>
          <a:p>
            <a:r>
              <a:rPr lang="en-US" dirty="0"/>
              <a:t>Side note: the Software Center might call R the “R Project”; avoid calling it that. </a:t>
            </a:r>
          </a:p>
          <a:p>
            <a:pPr lvl="1"/>
            <a:r>
              <a:rPr lang="en-US" dirty="0"/>
              <a:t>We’ll be using RStudio Projects (sometimes called R Projects) which is a very different concept </a:t>
            </a:r>
          </a:p>
        </p:txBody>
      </p:sp>
      <p:sp>
        <p:nvSpPr>
          <p:cNvPr id="4" name="Slide Number Placeholder 3">
            <a:extLst>
              <a:ext uri="{FF2B5EF4-FFF2-40B4-BE49-F238E27FC236}">
                <a16:creationId xmlns:a16="http://schemas.microsoft.com/office/drawing/2014/main" id="{D57F62A7-793A-459F-A4EE-65DCF2AB1C25}"/>
              </a:ext>
            </a:extLst>
          </p:cNvPr>
          <p:cNvSpPr>
            <a:spLocks noGrp="1"/>
          </p:cNvSpPr>
          <p:nvPr>
            <p:ph type="sldNum" sz="quarter" idx="12"/>
          </p:nvPr>
        </p:nvSpPr>
        <p:spPr/>
        <p:txBody>
          <a:bodyPr/>
          <a:lstStyle/>
          <a:p>
            <a:fld id="{6D95AE55-B5F4-483D-AEFF-E8059F5502F5}" type="slidenum">
              <a:rPr lang="en-US" smtClean="0"/>
              <a:t>2</a:t>
            </a:fld>
            <a:endParaRPr lang="en-US" dirty="0"/>
          </a:p>
        </p:txBody>
      </p:sp>
      <p:grpSp>
        <p:nvGrpSpPr>
          <p:cNvPr id="11" name="Group 10">
            <a:extLst>
              <a:ext uri="{FF2B5EF4-FFF2-40B4-BE49-F238E27FC236}">
                <a16:creationId xmlns:a16="http://schemas.microsoft.com/office/drawing/2014/main" id="{93033E89-A90F-EB7A-C030-1DD4DA42328F}"/>
              </a:ext>
            </a:extLst>
          </p:cNvPr>
          <p:cNvGrpSpPr>
            <a:grpSpLocks noChangeAspect="1"/>
          </p:cNvGrpSpPr>
          <p:nvPr/>
        </p:nvGrpSpPr>
        <p:grpSpPr>
          <a:xfrm>
            <a:off x="9601631" y="177834"/>
            <a:ext cx="1980769" cy="1785855"/>
            <a:chOff x="8784771" y="2124105"/>
            <a:chExt cx="3407229" cy="3071947"/>
          </a:xfrm>
        </p:grpSpPr>
        <p:pic>
          <p:nvPicPr>
            <p:cNvPr id="5" name="Picture 4" descr="A close up of a sign&#10;&#10;Description automatically generated">
              <a:extLst>
                <a:ext uri="{FF2B5EF4-FFF2-40B4-BE49-F238E27FC236}">
                  <a16:creationId xmlns:a16="http://schemas.microsoft.com/office/drawing/2014/main" id="{98EA43B1-CD32-4585-A5CE-BD55AE67BC35}"/>
                </a:ext>
              </a:extLst>
            </p:cNvPr>
            <p:cNvPicPr>
              <a:picLocks noChangeAspect="1"/>
            </p:cNvPicPr>
            <p:nvPr/>
          </p:nvPicPr>
          <p:blipFill rotWithShape="1">
            <a:blip r:embed="rId4">
              <a:extLst>
                <a:ext uri="{28A0092B-C50C-407E-A947-70E740481C1C}">
                  <a14:useLocalDpi xmlns:a14="http://schemas.microsoft.com/office/drawing/2010/main" val="0"/>
                </a:ext>
              </a:extLst>
            </a:blip>
            <a:srcRect r="62987"/>
            <a:stretch/>
          </p:blipFill>
          <p:spPr>
            <a:xfrm>
              <a:off x="9351636" y="2124105"/>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C0B31357-9FD6-4D54-9590-85EE4D3DBE21}"/>
                </a:ext>
              </a:extLst>
            </p:cNvPr>
            <p:cNvPicPr>
              <a:picLocks noChangeAspect="1"/>
            </p:cNvPicPr>
            <p:nvPr/>
          </p:nvPicPr>
          <p:blipFill rotWithShape="1">
            <a:blip r:embed="rId4">
              <a:extLst>
                <a:ext uri="{28A0092B-C50C-407E-A947-70E740481C1C}">
                  <a14:useLocalDpi xmlns:a14="http://schemas.microsoft.com/office/drawing/2010/main" val="0"/>
                </a:ext>
              </a:extLst>
            </a:blip>
            <a:srcRect l="37013"/>
            <a:stretch/>
          </p:blipFill>
          <p:spPr>
            <a:xfrm>
              <a:off x="8784771" y="3296488"/>
              <a:ext cx="3407229" cy="1899564"/>
            </a:xfrm>
            <a:prstGeom prst="rect">
              <a:avLst/>
            </a:prstGeom>
          </p:spPr>
        </p:pic>
      </p:grpSp>
      <p:pic>
        <p:nvPicPr>
          <p:cNvPr id="7" name="Picture 6">
            <a:extLst>
              <a:ext uri="{FF2B5EF4-FFF2-40B4-BE49-F238E27FC236}">
                <a16:creationId xmlns:a16="http://schemas.microsoft.com/office/drawing/2014/main" id="{C2567341-DA50-74DC-1A77-20D40CE676EE}"/>
              </a:ext>
            </a:extLst>
          </p:cNvPr>
          <p:cNvPicPr>
            <a:picLocks noChangeAspect="1"/>
          </p:cNvPicPr>
          <p:nvPr/>
        </p:nvPicPr>
        <p:blipFill>
          <a:blip r:embed="rId5"/>
          <a:stretch>
            <a:fillRect/>
          </a:stretch>
        </p:blipFill>
        <p:spPr>
          <a:xfrm>
            <a:off x="8042898" y="4157395"/>
            <a:ext cx="2847975" cy="1600200"/>
          </a:xfrm>
          <a:prstGeom prst="rect">
            <a:avLst/>
          </a:prstGeom>
        </p:spPr>
      </p:pic>
      <p:pic>
        <p:nvPicPr>
          <p:cNvPr id="9" name="Picture 8" descr="A blue and grey logo&#10;&#10;Description automatically generated">
            <a:extLst>
              <a:ext uri="{FF2B5EF4-FFF2-40B4-BE49-F238E27FC236}">
                <a16:creationId xmlns:a16="http://schemas.microsoft.com/office/drawing/2014/main" id="{5383FFA1-F74C-4617-E1B6-D5955B72F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5642" y="1971295"/>
            <a:ext cx="983827" cy="778585"/>
          </a:xfrm>
          <a:prstGeom prst="rect">
            <a:avLst/>
          </a:prstGeom>
        </p:spPr>
      </p:pic>
      <p:sp>
        <p:nvSpPr>
          <p:cNvPr id="8" name="TextBox 7">
            <a:extLst>
              <a:ext uri="{FF2B5EF4-FFF2-40B4-BE49-F238E27FC236}">
                <a16:creationId xmlns:a16="http://schemas.microsoft.com/office/drawing/2014/main" id="{5BC32768-BF0B-BB7F-BC77-6E98AC272D15}"/>
              </a:ext>
            </a:extLst>
          </p:cNvPr>
          <p:cNvSpPr txBox="1"/>
          <p:nvPr/>
        </p:nvSpPr>
        <p:spPr>
          <a:xfrm>
            <a:off x="9654299" y="5792842"/>
            <a:ext cx="1189172" cy="338554"/>
          </a:xfrm>
          <a:prstGeom prst="rect">
            <a:avLst/>
          </a:prstGeom>
          <a:noFill/>
        </p:spPr>
        <p:txBody>
          <a:bodyPr wrap="none" rtlCol="0">
            <a:spAutoFit/>
          </a:bodyPr>
          <a:lstStyle/>
          <a:p>
            <a:r>
              <a:rPr lang="en-US" sz="1600" dirty="0"/>
              <a:t>…but why??</a:t>
            </a:r>
          </a:p>
        </p:txBody>
      </p:sp>
    </p:spTree>
    <p:extLst>
      <p:ext uri="{BB962C8B-B14F-4D97-AF65-F5344CB8AC3E}">
        <p14:creationId xmlns:p14="http://schemas.microsoft.com/office/powerpoint/2010/main" val="349140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698F-93FD-4DBF-B8A4-468087901220}"/>
              </a:ext>
            </a:extLst>
          </p:cNvPr>
          <p:cNvSpPr>
            <a:spLocks noGrp="1"/>
          </p:cNvSpPr>
          <p:nvPr>
            <p:ph type="title"/>
          </p:nvPr>
        </p:nvSpPr>
        <p:spPr/>
        <p:txBody>
          <a:bodyPr/>
          <a:lstStyle/>
          <a:p>
            <a:r>
              <a:rPr lang="en-US" dirty="0"/>
              <a:t>One last RStudio tip</a:t>
            </a:r>
          </a:p>
        </p:txBody>
      </p:sp>
      <p:sp>
        <p:nvSpPr>
          <p:cNvPr id="3" name="Content Placeholder 2">
            <a:extLst>
              <a:ext uri="{FF2B5EF4-FFF2-40B4-BE49-F238E27FC236}">
                <a16:creationId xmlns:a16="http://schemas.microsoft.com/office/drawing/2014/main" id="{A1F94D6F-CE3A-4751-B559-9D1C7782D83C}"/>
              </a:ext>
            </a:extLst>
          </p:cNvPr>
          <p:cNvSpPr>
            <a:spLocks noGrp="1"/>
          </p:cNvSpPr>
          <p:nvPr>
            <p:ph idx="1"/>
          </p:nvPr>
        </p:nvSpPr>
        <p:spPr>
          <a:xfrm>
            <a:off x="561976" y="1825625"/>
            <a:ext cx="5019674" cy="4351338"/>
          </a:xfrm>
        </p:spPr>
        <p:txBody>
          <a:bodyPr/>
          <a:lstStyle/>
          <a:p>
            <a:r>
              <a:rPr lang="en-US" dirty="0"/>
              <a:t>If you’d like, you can change  the appearance of RStudio (color &amp; theme)</a:t>
            </a:r>
          </a:p>
          <a:p>
            <a:r>
              <a:rPr lang="en-US" dirty="0"/>
              <a:t>Go to Tools -&gt; Global Options -&gt; Appearance </a:t>
            </a:r>
          </a:p>
          <a:p>
            <a:r>
              <a:rPr lang="en-US" dirty="0"/>
              <a:t>Choose an “Editor Theme” that you like </a:t>
            </a:r>
          </a:p>
        </p:txBody>
      </p:sp>
      <p:sp>
        <p:nvSpPr>
          <p:cNvPr id="4" name="Slide Number Placeholder 3">
            <a:extLst>
              <a:ext uri="{FF2B5EF4-FFF2-40B4-BE49-F238E27FC236}">
                <a16:creationId xmlns:a16="http://schemas.microsoft.com/office/drawing/2014/main" id="{14033957-FB75-4C73-B92E-1FBC2F2819CD}"/>
              </a:ext>
            </a:extLst>
          </p:cNvPr>
          <p:cNvSpPr>
            <a:spLocks noGrp="1"/>
          </p:cNvSpPr>
          <p:nvPr>
            <p:ph type="sldNum" sz="quarter" idx="12"/>
          </p:nvPr>
        </p:nvSpPr>
        <p:spPr/>
        <p:txBody>
          <a:bodyPr/>
          <a:lstStyle/>
          <a:p>
            <a:fld id="{6D95AE55-B5F4-483D-AEFF-E8059F5502F5}" type="slidenum">
              <a:rPr lang="en-US" smtClean="0"/>
              <a:t>20</a:t>
            </a:fld>
            <a:endParaRPr lang="en-US"/>
          </a:p>
        </p:txBody>
      </p:sp>
      <p:grpSp>
        <p:nvGrpSpPr>
          <p:cNvPr id="7" name="Group 6">
            <a:extLst>
              <a:ext uri="{FF2B5EF4-FFF2-40B4-BE49-F238E27FC236}">
                <a16:creationId xmlns:a16="http://schemas.microsoft.com/office/drawing/2014/main" id="{7A7CF4DC-449A-41C4-8285-D1E3C3766289}"/>
              </a:ext>
            </a:extLst>
          </p:cNvPr>
          <p:cNvGrpSpPr/>
          <p:nvPr/>
        </p:nvGrpSpPr>
        <p:grpSpPr>
          <a:xfrm>
            <a:off x="6531658" y="1271899"/>
            <a:ext cx="4822141" cy="5267013"/>
            <a:chOff x="5169584" y="1405518"/>
            <a:chExt cx="4822141" cy="5267013"/>
          </a:xfrm>
        </p:grpSpPr>
        <p:pic>
          <p:nvPicPr>
            <p:cNvPr id="5" name="Picture 4">
              <a:extLst>
                <a:ext uri="{FF2B5EF4-FFF2-40B4-BE49-F238E27FC236}">
                  <a16:creationId xmlns:a16="http://schemas.microsoft.com/office/drawing/2014/main" id="{5560D7FF-42F9-428D-9BC9-01D33FFDF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584" y="1517076"/>
              <a:ext cx="4812616" cy="5083749"/>
            </a:xfrm>
            <a:prstGeom prst="rect">
              <a:avLst/>
            </a:prstGeom>
          </p:spPr>
        </p:pic>
        <p:pic>
          <p:nvPicPr>
            <p:cNvPr id="6" name="Picture 5">
              <a:extLst>
                <a:ext uri="{FF2B5EF4-FFF2-40B4-BE49-F238E27FC236}">
                  <a16:creationId xmlns:a16="http://schemas.microsoft.com/office/drawing/2014/main" id="{92868C04-7947-4B58-8AFD-4439529D75CD}"/>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5305425" y="1405518"/>
              <a:ext cx="4686300" cy="5267013"/>
            </a:xfrm>
            <a:prstGeom prst="rect">
              <a:avLst/>
            </a:prstGeom>
          </p:spPr>
        </p:pic>
      </p:grpSp>
    </p:spTree>
    <p:extLst>
      <p:ext uri="{BB962C8B-B14F-4D97-AF65-F5344CB8AC3E}">
        <p14:creationId xmlns:p14="http://schemas.microsoft.com/office/powerpoint/2010/main" val="82920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Summary</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3595954" y="1825625"/>
            <a:ext cx="7757845" cy="4351338"/>
          </a:xfrm>
        </p:spPr>
        <p:txBody>
          <a:bodyPr>
            <a:normAutofit/>
          </a:bodyPr>
          <a:lstStyle/>
          <a:p>
            <a:pPr marL="0" indent="0">
              <a:buNone/>
            </a:pPr>
            <a:r>
              <a:rPr lang="en-US" b="1" u="sng" dirty="0"/>
              <a:t>What we have learned</a:t>
            </a:r>
          </a:p>
          <a:p>
            <a:r>
              <a:rPr lang="en-US" dirty="0"/>
              <a:t>How to open a RStudio project</a:t>
            </a:r>
          </a:p>
          <a:p>
            <a:r>
              <a:rPr lang="en-US" dirty="0"/>
              <a:t>4 panes in RStudio</a:t>
            </a:r>
          </a:p>
          <a:p>
            <a:r>
              <a:rPr lang="en-US" dirty="0"/>
              <a:t>How to run a line</a:t>
            </a:r>
          </a:p>
          <a:p>
            <a:r>
              <a:rPr lang="en-US" dirty="0"/>
              <a:t>Difference between script &amp; console</a:t>
            </a:r>
          </a:p>
          <a:p>
            <a:r>
              <a:rPr lang="en-US" dirty="0"/>
              <a:t>Autocomplete for functions &amp; variables</a:t>
            </a:r>
          </a:p>
          <a:p>
            <a:r>
              <a:rPr lang="en-US" dirty="0"/>
              <a:t>Highlighting a word</a:t>
            </a:r>
          </a:p>
          <a:p>
            <a:r>
              <a:rPr lang="en-US" dirty="0"/>
              <a:t>Help!</a:t>
            </a:r>
          </a:p>
          <a:p>
            <a:endParaRPr lang="en-US" dirty="0"/>
          </a:p>
        </p:txBody>
      </p:sp>
      <p:sp>
        <p:nvSpPr>
          <p:cNvPr id="4" name="Slide Number Placeholder 3">
            <a:extLst>
              <a:ext uri="{FF2B5EF4-FFF2-40B4-BE49-F238E27FC236}">
                <a16:creationId xmlns:a16="http://schemas.microsoft.com/office/drawing/2014/main" id="{C0A82A11-6434-40F6-862F-DACD0180D393}"/>
              </a:ext>
            </a:extLst>
          </p:cNvPr>
          <p:cNvSpPr>
            <a:spLocks noGrp="1"/>
          </p:cNvSpPr>
          <p:nvPr>
            <p:ph type="sldNum" sz="quarter" idx="12"/>
          </p:nvPr>
        </p:nvSpPr>
        <p:spPr/>
        <p:txBody>
          <a:bodyPr/>
          <a:lstStyle/>
          <a:p>
            <a:fld id="{6D95AE55-B5F4-483D-AEFF-E8059F5502F5}" type="slidenum">
              <a:rPr lang="en-US" smtClean="0"/>
              <a:t>21</a:t>
            </a:fld>
            <a:endParaRPr lang="en-US"/>
          </a:p>
        </p:txBody>
      </p:sp>
    </p:spTree>
    <p:extLst>
      <p:ext uri="{BB962C8B-B14F-4D97-AF65-F5344CB8AC3E}">
        <p14:creationId xmlns:p14="http://schemas.microsoft.com/office/powerpoint/2010/main" val="2223636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0313-92C7-46D0-8673-5BC985087B33}"/>
              </a:ext>
            </a:extLst>
          </p:cNvPr>
          <p:cNvSpPr>
            <a:spLocks noGrp="1"/>
          </p:cNvSpPr>
          <p:nvPr>
            <p:ph type="title"/>
          </p:nvPr>
        </p:nvSpPr>
        <p:spPr/>
        <p:txBody>
          <a:bodyPr/>
          <a:lstStyle/>
          <a:p>
            <a:r>
              <a:rPr lang="en-US" dirty="0"/>
              <a:t>RStudio Review</a:t>
            </a:r>
          </a:p>
        </p:txBody>
      </p:sp>
      <p:sp>
        <p:nvSpPr>
          <p:cNvPr id="3" name="Content Placeholder 2">
            <a:extLst>
              <a:ext uri="{FF2B5EF4-FFF2-40B4-BE49-F238E27FC236}">
                <a16:creationId xmlns:a16="http://schemas.microsoft.com/office/drawing/2014/main" id="{6221A6D1-1B67-404F-80CF-2F7D280013C1}"/>
              </a:ext>
            </a:extLst>
          </p:cNvPr>
          <p:cNvSpPr>
            <a:spLocks noGrp="1"/>
          </p:cNvSpPr>
          <p:nvPr>
            <p:ph idx="1"/>
          </p:nvPr>
        </p:nvSpPr>
        <p:spPr>
          <a:xfrm>
            <a:off x="115613" y="1645854"/>
            <a:ext cx="5402317" cy="4853371"/>
          </a:xfrm>
        </p:spPr>
        <p:txBody>
          <a:bodyPr>
            <a:normAutofit fontScale="92500" lnSpcReduction="10000"/>
          </a:bodyPr>
          <a:lstStyle/>
          <a:p>
            <a:r>
              <a:rPr lang="en-US" dirty="0"/>
              <a:t>Use “&lt;-” to store something</a:t>
            </a:r>
          </a:p>
          <a:p>
            <a:endParaRPr lang="en-US" dirty="0"/>
          </a:p>
          <a:p>
            <a:r>
              <a:rPr lang="en-US" dirty="0"/>
              <a:t>Ctrl + Enter (or Run Button) evaluates the line of code (sending it to console)</a:t>
            </a:r>
          </a:p>
          <a:p>
            <a:pPr lvl="1"/>
            <a:r>
              <a:rPr lang="en-US" dirty="0"/>
              <a:t>Put cursor somewhere in that line, or highlight the chunk you want</a:t>
            </a:r>
          </a:p>
          <a:p>
            <a:endParaRPr lang="en-US" dirty="0"/>
          </a:p>
          <a:p>
            <a:r>
              <a:rPr lang="en-US" dirty="0"/>
              <a:t>Objects in the environment disappear once we close R. We’ll need to re-run whole script to get them back. They don’t “live” anywhere permanently. </a:t>
            </a:r>
          </a:p>
        </p:txBody>
      </p:sp>
      <p:sp>
        <p:nvSpPr>
          <p:cNvPr id="4" name="Slide Number Placeholder 3">
            <a:extLst>
              <a:ext uri="{FF2B5EF4-FFF2-40B4-BE49-F238E27FC236}">
                <a16:creationId xmlns:a16="http://schemas.microsoft.com/office/drawing/2014/main" id="{3CFE26BE-79E4-421E-A20A-710CC540D345}"/>
              </a:ext>
            </a:extLst>
          </p:cNvPr>
          <p:cNvSpPr>
            <a:spLocks noGrp="1"/>
          </p:cNvSpPr>
          <p:nvPr>
            <p:ph type="sldNum" sz="quarter" idx="12"/>
          </p:nvPr>
        </p:nvSpPr>
        <p:spPr/>
        <p:txBody>
          <a:bodyPr/>
          <a:lstStyle/>
          <a:p>
            <a:fld id="{6D95AE55-B5F4-483D-AEFF-E8059F5502F5}" type="slidenum">
              <a:rPr lang="en-US" smtClean="0"/>
              <a:t>22</a:t>
            </a:fld>
            <a:endParaRPr lang="en-US"/>
          </a:p>
        </p:txBody>
      </p:sp>
      <p:grpSp>
        <p:nvGrpSpPr>
          <p:cNvPr id="14" name="Group 13">
            <a:extLst>
              <a:ext uri="{FF2B5EF4-FFF2-40B4-BE49-F238E27FC236}">
                <a16:creationId xmlns:a16="http://schemas.microsoft.com/office/drawing/2014/main" id="{16C80737-1324-45E8-ACEC-A5EC8620E53A}"/>
              </a:ext>
            </a:extLst>
          </p:cNvPr>
          <p:cNvGrpSpPr/>
          <p:nvPr/>
        </p:nvGrpSpPr>
        <p:grpSpPr>
          <a:xfrm>
            <a:off x="5465294" y="1454355"/>
            <a:ext cx="6739675" cy="5218176"/>
            <a:chOff x="5567937" y="1502979"/>
            <a:chExt cx="6739675" cy="5218176"/>
          </a:xfrm>
        </p:grpSpPr>
        <p:pic>
          <p:nvPicPr>
            <p:cNvPr id="6" name="Picture 5">
              <a:extLst>
                <a:ext uri="{FF2B5EF4-FFF2-40B4-BE49-F238E27FC236}">
                  <a16:creationId xmlns:a16="http://schemas.microsoft.com/office/drawing/2014/main" id="{6E8B5250-5062-478F-ABB7-07692B99140A}"/>
                </a:ext>
              </a:extLst>
            </p:cNvPr>
            <p:cNvPicPr>
              <a:picLocks noChangeAspect="1"/>
            </p:cNvPicPr>
            <p:nvPr/>
          </p:nvPicPr>
          <p:blipFill>
            <a:blip r:embed="rId3"/>
            <a:stretch>
              <a:fillRect/>
            </a:stretch>
          </p:blipFill>
          <p:spPr>
            <a:xfrm>
              <a:off x="5567937" y="1502979"/>
              <a:ext cx="6739675" cy="5218176"/>
            </a:xfrm>
            <a:prstGeom prst="rect">
              <a:avLst/>
            </a:prstGeom>
          </p:spPr>
        </p:pic>
        <p:pic>
          <p:nvPicPr>
            <p:cNvPr id="13" name="Picture 12">
              <a:extLst>
                <a:ext uri="{FF2B5EF4-FFF2-40B4-BE49-F238E27FC236}">
                  <a16:creationId xmlns:a16="http://schemas.microsoft.com/office/drawing/2014/main" id="{0C95FF8F-AE4B-4F41-AB57-B383B6FFB5D8}"/>
                </a:ext>
              </a:extLst>
            </p:cNvPr>
            <p:cNvPicPr>
              <a:picLocks noChangeAspect="1"/>
            </p:cNvPicPr>
            <p:nvPr/>
          </p:nvPicPr>
          <p:blipFill>
            <a:blip r:embed="rId4"/>
            <a:stretch>
              <a:fillRect/>
            </a:stretch>
          </p:blipFill>
          <p:spPr>
            <a:xfrm>
              <a:off x="7862242" y="2367358"/>
              <a:ext cx="590411" cy="211942"/>
            </a:xfrm>
            <a:prstGeom prst="rect">
              <a:avLst/>
            </a:prstGeom>
          </p:spPr>
        </p:pic>
      </p:grpSp>
      <p:grpSp>
        <p:nvGrpSpPr>
          <p:cNvPr id="12" name="Group 11">
            <a:extLst>
              <a:ext uri="{FF2B5EF4-FFF2-40B4-BE49-F238E27FC236}">
                <a16:creationId xmlns:a16="http://schemas.microsoft.com/office/drawing/2014/main" id="{1416A669-2798-4554-89C9-BFD545EFAA46}"/>
              </a:ext>
            </a:extLst>
          </p:cNvPr>
          <p:cNvGrpSpPr/>
          <p:nvPr/>
        </p:nvGrpSpPr>
        <p:grpSpPr>
          <a:xfrm>
            <a:off x="5452326" y="1454355"/>
            <a:ext cx="6739674" cy="5248845"/>
            <a:chOff x="5502335" y="2732167"/>
            <a:chExt cx="6739674" cy="5248845"/>
          </a:xfrm>
        </p:grpSpPr>
        <p:pic>
          <p:nvPicPr>
            <p:cNvPr id="8" name="Picture 7">
              <a:extLst>
                <a:ext uri="{FF2B5EF4-FFF2-40B4-BE49-F238E27FC236}">
                  <a16:creationId xmlns:a16="http://schemas.microsoft.com/office/drawing/2014/main" id="{85D40CB8-64EB-47DA-A5A9-663EDFCB13EC}"/>
                </a:ext>
              </a:extLst>
            </p:cNvPr>
            <p:cNvPicPr>
              <a:picLocks noChangeAspect="1"/>
            </p:cNvPicPr>
            <p:nvPr/>
          </p:nvPicPr>
          <p:blipFill>
            <a:blip r:embed="rId5"/>
            <a:stretch>
              <a:fillRect/>
            </a:stretch>
          </p:blipFill>
          <p:spPr>
            <a:xfrm>
              <a:off x="5502335" y="2732167"/>
              <a:ext cx="6739674" cy="5248845"/>
            </a:xfrm>
            <a:prstGeom prst="rect">
              <a:avLst/>
            </a:prstGeom>
          </p:spPr>
        </p:pic>
        <p:pic>
          <p:nvPicPr>
            <p:cNvPr id="11" name="Picture 10">
              <a:extLst>
                <a:ext uri="{FF2B5EF4-FFF2-40B4-BE49-F238E27FC236}">
                  <a16:creationId xmlns:a16="http://schemas.microsoft.com/office/drawing/2014/main" id="{5857189C-B25F-4C73-A47F-B8F0F15D6257}"/>
                </a:ext>
              </a:extLst>
            </p:cNvPr>
            <p:cNvPicPr>
              <a:picLocks noChangeAspect="1"/>
            </p:cNvPicPr>
            <p:nvPr/>
          </p:nvPicPr>
          <p:blipFill>
            <a:blip r:embed="rId4"/>
            <a:stretch>
              <a:fillRect/>
            </a:stretch>
          </p:blipFill>
          <p:spPr>
            <a:xfrm>
              <a:off x="7850187" y="3613546"/>
              <a:ext cx="590411" cy="211942"/>
            </a:xfrm>
            <a:prstGeom prst="rect">
              <a:avLst/>
            </a:prstGeom>
          </p:spPr>
        </p:pic>
      </p:grpSp>
      <p:sp>
        <p:nvSpPr>
          <p:cNvPr id="9" name="Arrow: Down 8">
            <a:extLst>
              <a:ext uri="{FF2B5EF4-FFF2-40B4-BE49-F238E27FC236}">
                <a16:creationId xmlns:a16="http://schemas.microsoft.com/office/drawing/2014/main" id="{32AD4214-ADD6-4599-A5D0-9B65D83D9697}"/>
              </a:ext>
            </a:extLst>
          </p:cNvPr>
          <p:cNvSpPr/>
          <p:nvPr/>
        </p:nvSpPr>
        <p:spPr>
          <a:xfrm>
            <a:off x="6913431" y="3645905"/>
            <a:ext cx="504497" cy="2175640"/>
          </a:xfrm>
          <a:prstGeom prst="downArrow">
            <a:avLst>
              <a:gd name="adj1" fmla="val 33334"/>
              <a:gd name="adj2" fmla="val 72917"/>
            </a:avLst>
          </a:prstGeom>
          <a:solidFill>
            <a:srgbClr val="6D24A4"/>
          </a:solidFill>
          <a:ln w="19050">
            <a:solidFill>
              <a:srgbClr val="F27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39814C1-8FC4-471E-860C-55DD4BADA60E}"/>
              </a:ext>
            </a:extLst>
          </p:cNvPr>
          <p:cNvSpPr/>
          <p:nvPr/>
        </p:nvSpPr>
        <p:spPr>
          <a:xfrm rot="16200000">
            <a:off x="8635855" y="2477963"/>
            <a:ext cx="504497" cy="1052574"/>
          </a:xfrm>
          <a:prstGeom prst="downArrow">
            <a:avLst>
              <a:gd name="adj1" fmla="val 33334"/>
              <a:gd name="adj2" fmla="val 72917"/>
            </a:avLst>
          </a:prstGeom>
          <a:solidFill>
            <a:srgbClr val="6D24A4"/>
          </a:solidFill>
          <a:ln w="19050">
            <a:solidFill>
              <a:srgbClr val="F27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309A7FA-E20D-42C2-A95F-05D7F0FB6E8B}"/>
              </a:ext>
            </a:extLst>
          </p:cNvPr>
          <p:cNvSpPr/>
          <p:nvPr/>
        </p:nvSpPr>
        <p:spPr>
          <a:xfrm>
            <a:off x="7745195" y="2269131"/>
            <a:ext cx="700376" cy="380707"/>
          </a:xfrm>
          <a:prstGeom prst="ellipse">
            <a:avLst/>
          </a:prstGeom>
          <a:noFill/>
          <a:ln w="76200">
            <a:solidFill>
              <a:srgbClr val="B5517D"/>
            </a:solidFill>
          </a:ln>
          <a:effectLst>
            <a:glow rad="101600">
              <a:srgbClr val="F2777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46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2" nodeType="afterEffect">
                                  <p:stCondLst>
                                    <p:cond delay="0"/>
                                  </p:stCondLst>
                                  <p:childTnLst>
                                    <p:animEffect transition="out" filter="fade">
                                      <p:cBhvr>
                                        <p:cTn id="13" dur="2000" tmFilter="0, 0; .2, .5; .8, .5; 1, 0"/>
                                        <p:tgtEl>
                                          <p:spTgt spid="5"/>
                                        </p:tgtEl>
                                      </p:cBhvr>
                                    </p:animEffect>
                                    <p:animScale>
                                      <p:cBhvr>
                                        <p:cTn id="14" dur="1000" autoRev="1" fill="hold"/>
                                        <p:tgtEl>
                                          <p:spTgt spid="5"/>
                                        </p:tgtEl>
                                      </p:cBhvr>
                                      <p:by x="105000" y="105000"/>
                                    </p:animScale>
                                  </p:childTnLst>
                                </p:cTn>
                              </p:par>
                            </p:childTnLst>
                          </p:cTn>
                        </p:par>
                        <p:par>
                          <p:cTn id="15" fill="hold">
                            <p:stCondLst>
                              <p:cond delay="2000"/>
                            </p:stCondLst>
                            <p:childTnLst>
                              <p:par>
                                <p:cTn id="16" presetID="26" presetClass="emph" presetSubtype="0" fill="hold" grpId="1" nodeType="afterEffect">
                                  <p:stCondLst>
                                    <p:cond delay="0"/>
                                  </p:stCondLst>
                                  <p:childTnLst>
                                    <p:animEffect transition="out" filter="fade">
                                      <p:cBhvr>
                                        <p:cTn id="17" dur="3000" tmFilter="0, 0; .2, .5; .8, .5; 1, 0"/>
                                        <p:tgtEl>
                                          <p:spTgt spid="5"/>
                                        </p:tgtEl>
                                      </p:cBhvr>
                                    </p:animEffect>
                                    <p:animScale>
                                      <p:cBhvr>
                                        <p:cTn id="18" dur="1500" autoRev="1" fill="hold"/>
                                        <p:tgtEl>
                                          <p:spTgt spid="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P spid="5" grpId="1" animBg="1"/>
      <p:bldP spid="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a:t>
            </a:r>
            <a:r>
              <a:rPr lang="en-US" dirty="0"/>
              <a:t>          and    </a:t>
            </a:r>
            <a:r>
              <a:rPr lang="en-US" dirty="0">
                <a:latin typeface="Consolas" panose="020B0609020204030204" pitchFamily="49" charset="0"/>
              </a:rPr>
              <a:t>comment()</a:t>
            </a:r>
          </a:p>
          <a:p>
            <a:pPr marL="0" indent="0">
              <a:buNone/>
            </a:pPr>
            <a:r>
              <a:rPr lang="en-US" dirty="0"/>
              <a:t>b)  </a:t>
            </a:r>
            <a:r>
              <a:rPr lang="en-US" dirty="0">
                <a:latin typeface="Consolas" panose="020B0609020204030204" pitchFamily="49" charset="0"/>
              </a:rPr>
              <a:t>&lt;- </a:t>
            </a:r>
            <a:r>
              <a:rPr lang="en-US" dirty="0"/>
              <a:t>        and    </a:t>
            </a:r>
            <a:r>
              <a:rPr lang="en-US" dirty="0">
                <a:latin typeface="Consolas" panose="020B0609020204030204" pitchFamily="49" charset="0"/>
              </a:rPr>
              <a:t>#</a:t>
            </a:r>
          </a:p>
          <a:p>
            <a:pPr marL="0" indent="0">
              <a:buNone/>
            </a:pPr>
            <a:r>
              <a:rPr lang="en-US" dirty="0"/>
              <a:t>c)  </a:t>
            </a:r>
            <a:r>
              <a:rPr lang="en-US" dirty="0">
                <a:latin typeface="Consolas" panose="020B0609020204030204" pitchFamily="49" charset="0"/>
              </a:rPr>
              <a:t>equal</a:t>
            </a:r>
            <a:r>
              <a:rPr lang="en-US" dirty="0"/>
              <a:t>   and    </a:t>
            </a:r>
            <a:r>
              <a:rPr lang="en-US" dirty="0">
                <a:latin typeface="Consolas" panose="020B0609020204030204" pitchFamily="49" charset="0"/>
              </a:rPr>
              <a:t>c()</a:t>
            </a:r>
          </a:p>
          <a:p>
            <a:pPr marL="0" indent="0">
              <a:buNone/>
            </a:pPr>
            <a:r>
              <a:rPr lang="en-US" dirty="0"/>
              <a:t>d)  </a:t>
            </a:r>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tell R to run (evaluate) a line of code?</a:t>
            </a:r>
          </a:p>
          <a:p>
            <a:endParaRPr lang="en-US" dirty="0"/>
          </a:p>
          <a:p>
            <a:pPr marL="0" indent="0">
              <a:buNone/>
            </a:pPr>
            <a:r>
              <a:rPr lang="en-US" dirty="0"/>
              <a:t>a)  Ask nicely</a:t>
            </a:r>
          </a:p>
          <a:p>
            <a:pPr marL="0" indent="0">
              <a:buNone/>
            </a:pPr>
            <a:r>
              <a:rPr lang="en-US" dirty="0"/>
              <a:t>b)  Ctrl + Enter </a:t>
            </a:r>
          </a:p>
          <a:p>
            <a:pPr marL="0" indent="0">
              <a:buNone/>
            </a:pPr>
            <a:r>
              <a:rPr lang="en-US" dirty="0"/>
              <a:t>c)  Swear</a:t>
            </a:r>
          </a:p>
          <a:p>
            <a:pPr marL="0" indent="0">
              <a:buNone/>
            </a:pPr>
            <a:r>
              <a:rPr lang="en-US" dirty="0"/>
              <a:t>d)  “Run”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23</a:t>
            </a:fld>
            <a:endParaRPr lang="en-US"/>
          </a:p>
        </p:txBody>
      </p:sp>
    </p:spTree>
    <p:extLst>
      <p:ext uri="{BB962C8B-B14F-4D97-AF65-F5344CB8AC3E}">
        <p14:creationId xmlns:p14="http://schemas.microsoft.com/office/powerpoint/2010/main" val="15535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2-2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pPr marL="0" indent="0">
              <a:buNone/>
            </a:pPr>
            <a:r>
              <a:rPr lang="en-US" dirty="0"/>
              <a:t>a)</a:t>
            </a:r>
            <a:r>
              <a:rPr lang="en-US" dirty="0">
                <a:latin typeface="Consolas" panose="020B0609020204030204" pitchFamily="49" charset="0"/>
              </a:rPr>
              <a:t> ==</a:t>
            </a:r>
            <a:r>
              <a:rPr lang="en-US" dirty="0"/>
              <a:t>          and    </a:t>
            </a:r>
            <a:r>
              <a:rPr lang="en-US" dirty="0">
                <a:latin typeface="Consolas" panose="020B0609020204030204" pitchFamily="49" charset="0"/>
              </a:rPr>
              <a:t>comment()</a:t>
            </a:r>
          </a:p>
          <a:p>
            <a:pPr marL="0" indent="0">
              <a:buNone/>
            </a:pPr>
            <a:r>
              <a:rPr lang="en-US" dirty="0"/>
              <a:t>b)</a:t>
            </a:r>
            <a:r>
              <a:rPr lang="en-US" dirty="0">
                <a:latin typeface="Consolas" panose="020B0609020204030204" pitchFamily="49" charset="0"/>
              </a:rPr>
              <a:t> &lt;- </a:t>
            </a:r>
            <a:r>
              <a:rPr lang="en-US" dirty="0"/>
              <a:t>        and    </a:t>
            </a:r>
            <a:r>
              <a:rPr lang="en-US" dirty="0">
                <a:latin typeface="Consolas" panose="020B0609020204030204" pitchFamily="49" charset="0"/>
              </a:rPr>
              <a:t>#</a:t>
            </a:r>
          </a:p>
          <a:p>
            <a:pPr marL="0" indent="0">
              <a:buNone/>
            </a:pPr>
            <a:r>
              <a:rPr lang="en-US" dirty="0"/>
              <a:t>c)  </a:t>
            </a:r>
            <a:r>
              <a:rPr lang="en-US" dirty="0">
                <a:latin typeface="Consolas" panose="020B0609020204030204" pitchFamily="49" charset="0"/>
              </a:rPr>
              <a:t>equal</a:t>
            </a:r>
            <a:r>
              <a:rPr lang="en-US" dirty="0"/>
              <a:t>   and    </a:t>
            </a:r>
            <a:r>
              <a:rPr lang="en-US" dirty="0">
                <a:latin typeface="Consolas" panose="020B0609020204030204" pitchFamily="49" charset="0"/>
              </a:rPr>
              <a:t>c()</a:t>
            </a:r>
          </a:p>
          <a:p>
            <a:pPr marL="0" indent="0">
              <a:buNone/>
            </a:pPr>
            <a:r>
              <a:rPr lang="en-US" dirty="0"/>
              <a:t>d)  </a:t>
            </a:r>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38875"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tell R to run (evaluate) a line of code?</a:t>
            </a:r>
          </a:p>
          <a:p>
            <a:endParaRPr lang="en-US" dirty="0"/>
          </a:p>
          <a:p>
            <a:pPr marL="0" indent="0">
              <a:buNone/>
            </a:pPr>
            <a:r>
              <a:rPr lang="en-US" dirty="0"/>
              <a:t>a)  Ask nicely</a:t>
            </a:r>
          </a:p>
          <a:p>
            <a:pPr marL="0" indent="0">
              <a:buNone/>
            </a:pPr>
            <a:r>
              <a:rPr lang="en-US" dirty="0"/>
              <a:t>b)  Ctrl + Enter </a:t>
            </a:r>
          </a:p>
          <a:p>
            <a:pPr marL="0" indent="0">
              <a:buNone/>
            </a:pPr>
            <a:r>
              <a:rPr lang="en-US" dirty="0"/>
              <a:t>c)  Swear</a:t>
            </a:r>
          </a:p>
          <a:p>
            <a:pPr marL="0" indent="0">
              <a:buNone/>
            </a:pPr>
            <a:r>
              <a:rPr lang="en-US" dirty="0"/>
              <a:t>d)  “Run”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24</a:t>
            </a:fld>
            <a:endParaRPr lang="en-US" dirty="0"/>
          </a:p>
        </p:txBody>
      </p:sp>
      <p:pic>
        <p:nvPicPr>
          <p:cNvPr id="7" name="Graphic 6" descr="Checkmark">
            <a:extLst>
              <a:ext uri="{FF2B5EF4-FFF2-40B4-BE49-F238E27FC236}">
                <a16:creationId xmlns:a16="http://schemas.microsoft.com/office/drawing/2014/main" id="{208AA6B3-03FD-420D-9247-CE607CDA97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6447" y="3448050"/>
            <a:ext cx="914400" cy="914400"/>
          </a:xfrm>
          <a:prstGeom prst="rect">
            <a:avLst/>
          </a:prstGeom>
        </p:spPr>
      </p:pic>
      <p:pic>
        <p:nvPicPr>
          <p:cNvPr id="8" name="Graphic 7" descr="Checkmark">
            <a:extLst>
              <a:ext uri="{FF2B5EF4-FFF2-40B4-BE49-F238E27FC236}">
                <a16:creationId xmlns:a16="http://schemas.microsoft.com/office/drawing/2014/main" id="{8982F656-F730-4E41-B8D4-52F3FAD0E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0600" y="3182546"/>
            <a:ext cx="914400" cy="914400"/>
          </a:xfrm>
          <a:prstGeom prst="rect">
            <a:avLst/>
          </a:prstGeom>
        </p:spPr>
      </p:pic>
      <p:pic>
        <p:nvPicPr>
          <p:cNvPr id="9" name="Graphic 8" descr="Checkmark">
            <a:extLst>
              <a:ext uri="{FF2B5EF4-FFF2-40B4-BE49-F238E27FC236}">
                <a16:creationId xmlns:a16="http://schemas.microsoft.com/office/drawing/2014/main" id="{BAA9568A-4A76-412D-9091-AC40393F0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0125" y="4211419"/>
            <a:ext cx="914400" cy="914400"/>
          </a:xfrm>
          <a:prstGeom prst="rect">
            <a:avLst/>
          </a:prstGeom>
        </p:spPr>
      </p:pic>
      <p:sp>
        <p:nvSpPr>
          <p:cNvPr id="10" name="Content Placeholder 2">
            <a:extLst>
              <a:ext uri="{FF2B5EF4-FFF2-40B4-BE49-F238E27FC236}">
                <a16:creationId xmlns:a16="http://schemas.microsoft.com/office/drawing/2014/main" id="{FB032DD3-1216-4E79-9FCF-364594620638}"/>
              </a:ext>
            </a:extLst>
          </p:cNvPr>
          <p:cNvSpPr txBox="1">
            <a:spLocks/>
          </p:cNvSpPr>
          <p:nvPr/>
        </p:nvSpPr>
        <p:spPr>
          <a:xfrm>
            <a:off x="658762" y="5588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a:t>
            </a:r>
          </a:p>
          <a:p>
            <a:pPr marL="0" indent="0">
              <a:buFont typeface="Arial" panose="020B0604020202020204" pitchFamily="34" charset="0"/>
              <a:buNone/>
            </a:pPr>
            <a:r>
              <a:rPr lang="en-US" dirty="0"/>
              <a:t>Leftward arrow sets something while the hashtag means don’t run this line</a:t>
            </a:r>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id="{29102472-57EA-494F-A4BF-0DDB43E481E2}"/>
              </a:ext>
            </a:extLst>
          </p:cNvPr>
          <p:cNvSpPr txBox="1">
            <a:spLocks/>
          </p:cNvSpPr>
          <p:nvPr/>
        </p:nvSpPr>
        <p:spPr>
          <a:xfrm>
            <a:off x="6290188" y="5588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a:t>
            </a:r>
          </a:p>
          <a:p>
            <a:pPr marL="0" indent="0">
              <a:spcBef>
                <a:spcPts val="0"/>
              </a:spcBef>
              <a:buFont typeface="Arial" panose="020B0604020202020204" pitchFamily="34" charset="0"/>
              <a:buNone/>
            </a:pPr>
            <a:r>
              <a:rPr lang="en-US" sz="2400" dirty="0"/>
              <a:t>There are two ways to run a line; </a:t>
            </a:r>
          </a:p>
          <a:p>
            <a:pPr marL="0" indent="0">
              <a:spcBef>
                <a:spcPts val="0"/>
              </a:spcBef>
              <a:buFont typeface="Arial" panose="020B0604020202020204" pitchFamily="34" charset="0"/>
              <a:buNone/>
            </a:pPr>
            <a:r>
              <a:rPr lang="en-US" sz="2400" dirty="0"/>
              <a:t>I usually use the keyboard shortcut</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209747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How do we “store” a variable to access it later?</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&lt;- </a:t>
            </a:r>
            <a:r>
              <a:rPr lang="en-US" dirty="0"/>
              <a:t>        </a:t>
            </a:r>
          </a:p>
          <a:p>
            <a:pPr marL="514350" indent="-514350">
              <a:buAutoNum type="alphaLcParenR" startAt="2"/>
            </a:pPr>
            <a:r>
              <a:rPr lang="en-US" dirty="0"/>
              <a:t>Chant “</a:t>
            </a:r>
            <a:r>
              <a:rPr lang="en-US" dirty="0" err="1"/>
              <a:t>variahble</a:t>
            </a:r>
            <a:r>
              <a:rPr lang="en-US" dirty="0"/>
              <a:t> </a:t>
            </a:r>
            <a:r>
              <a:rPr lang="en-US" dirty="0" err="1"/>
              <a:t>returno</a:t>
            </a:r>
            <a:r>
              <a:rPr lang="en-US" dirty="0"/>
              <a:t>”</a:t>
            </a:r>
          </a:p>
          <a:p>
            <a:pPr marL="514350" indent="-514350">
              <a:buAutoNum type="alphaLcParenR" startAt="2"/>
            </a:pPr>
            <a:r>
              <a:rPr lang="en-US" dirty="0">
                <a:latin typeface="Consolas" panose="020B0609020204030204" pitchFamily="49" charset="0"/>
              </a:rPr>
              <a:t>save()</a:t>
            </a:r>
          </a:p>
          <a:p>
            <a:pPr marL="514350" indent="-514350">
              <a:buAutoNum type="alphaLcParenR" startAt="2"/>
            </a:pPr>
            <a:r>
              <a:rPr lang="en-US" dirty="0">
                <a:latin typeface="Consolas" panose="020B0609020204030204" pitchFamily="49" charset="0"/>
              </a:rPr>
              <a:t>store()</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pane is the editor (1), and which is the console (2)?</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25</a:t>
            </a:fld>
            <a:endParaRPr lang="en-US"/>
          </a:p>
        </p:txBody>
      </p:sp>
      <p:grpSp>
        <p:nvGrpSpPr>
          <p:cNvPr id="7" name="Group 6">
            <a:extLst>
              <a:ext uri="{FF2B5EF4-FFF2-40B4-BE49-F238E27FC236}">
                <a16:creationId xmlns:a16="http://schemas.microsoft.com/office/drawing/2014/main" id="{46791B1A-6678-4269-8B85-99FAD5CF569B}"/>
              </a:ext>
            </a:extLst>
          </p:cNvPr>
          <p:cNvGrpSpPr/>
          <p:nvPr/>
        </p:nvGrpSpPr>
        <p:grpSpPr>
          <a:xfrm>
            <a:off x="6246796" y="2568083"/>
            <a:ext cx="5333079" cy="4153392"/>
            <a:chOff x="5502335" y="2732167"/>
            <a:chExt cx="6739674" cy="5248845"/>
          </a:xfrm>
        </p:grpSpPr>
        <p:pic>
          <p:nvPicPr>
            <p:cNvPr id="8" name="Picture 7">
              <a:extLst>
                <a:ext uri="{FF2B5EF4-FFF2-40B4-BE49-F238E27FC236}">
                  <a16:creationId xmlns:a16="http://schemas.microsoft.com/office/drawing/2014/main" id="{C7F3481B-95B4-4C38-A2CE-D821F4D3B17B}"/>
                </a:ext>
              </a:extLst>
            </p:cNvPr>
            <p:cNvPicPr>
              <a:picLocks noChangeAspect="1"/>
            </p:cNvPicPr>
            <p:nvPr/>
          </p:nvPicPr>
          <p:blipFill>
            <a:blip r:embed="rId2"/>
            <a:stretch>
              <a:fillRect/>
            </a:stretch>
          </p:blipFill>
          <p:spPr>
            <a:xfrm>
              <a:off x="5502335" y="2732167"/>
              <a:ext cx="6739674" cy="5248845"/>
            </a:xfrm>
            <a:prstGeom prst="rect">
              <a:avLst/>
            </a:prstGeom>
          </p:spPr>
        </p:pic>
        <p:pic>
          <p:nvPicPr>
            <p:cNvPr id="9" name="Picture 8">
              <a:extLst>
                <a:ext uri="{FF2B5EF4-FFF2-40B4-BE49-F238E27FC236}">
                  <a16:creationId xmlns:a16="http://schemas.microsoft.com/office/drawing/2014/main" id="{55FE1102-F2BF-4394-9643-55A8BE352B12}"/>
                </a:ext>
              </a:extLst>
            </p:cNvPr>
            <p:cNvPicPr>
              <a:picLocks noChangeAspect="1"/>
            </p:cNvPicPr>
            <p:nvPr/>
          </p:nvPicPr>
          <p:blipFill>
            <a:blip r:embed="rId3"/>
            <a:stretch>
              <a:fillRect/>
            </a:stretch>
          </p:blipFill>
          <p:spPr>
            <a:xfrm>
              <a:off x="7850187" y="3613546"/>
              <a:ext cx="590411" cy="211942"/>
            </a:xfrm>
            <a:prstGeom prst="rect">
              <a:avLst/>
            </a:prstGeom>
          </p:spPr>
        </p:pic>
      </p:grpSp>
      <p:grpSp>
        <p:nvGrpSpPr>
          <p:cNvPr id="14" name="Group 13">
            <a:extLst>
              <a:ext uri="{FF2B5EF4-FFF2-40B4-BE49-F238E27FC236}">
                <a16:creationId xmlns:a16="http://schemas.microsoft.com/office/drawing/2014/main" id="{8A0BC78C-ED9B-494E-BD96-8C2EFF01FA10}"/>
              </a:ext>
            </a:extLst>
          </p:cNvPr>
          <p:cNvGrpSpPr/>
          <p:nvPr/>
        </p:nvGrpSpPr>
        <p:grpSpPr>
          <a:xfrm>
            <a:off x="6246795" y="3028950"/>
            <a:ext cx="5333081" cy="3643581"/>
            <a:chOff x="6246795" y="3028950"/>
            <a:chExt cx="5333081" cy="3643581"/>
          </a:xfrm>
        </p:grpSpPr>
        <p:sp>
          <p:nvSpPr>
            <p:cNvPr id="10" name="Rectangle 9">
              <a:extLst>
                <a:ext uri="{FF2B5EF4-FFF2-40B4-BE49-F238E27FC236}">
                  <a16:creationId xmlns:a16="http://schemas.microsoft.com/office/drawing/2014/main" id="{07F08E00-BC61-402A-9832-F33AF3615A28}"/>
                </a:ext>
              </a:extLst>
            </p:cNvPr>
            <p:cNvSpPr/>
            <p:nvPr/>
          </p:nvSpPr>
          <p:spPr>
            <a:xfrm>
              <a:off x="6246796" y="3028950"/>
              <a:ext cx="3001979"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a)</a:t>
              </a:r>
              <a:endParaRPr lang="en-US" dirty="0">
                <a:solidFill>
                  <a:srgbClr val="C00000"/>
                </a:solidFill>
              </a:endParaRPr>
            </a:p>
          </p:txBody>
        </p:sp>
        <p:sp>
          <p:nvSpPr>
            <p:cNvPr id="11" name="Rectangle 10">
              <a:extLst>
                <a:ext uri="{FF2B5EF4-FFF2-40B4-BE49-F238E27FC236}">
                  <a16:creationId xmlns:a16="http://schemas.microsoft.com/office/drawing/2014/main" id="{67E11DC4-977F-49C6-BB48-B954C2B32DC5}"/>
                </a:ext>
              </a:extLst>
            </p:cNvPr>
            <p:cNvSpPr/>
            <p:nvPr/>
          </p:nvSpPr>
          <p:spPr>
            <a:xfrm>
              <a:off x="9248776" y="3028950"/>
              <a:ext cx="2331100"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b)</a:t>
              </a:r>
              <a:endParaRPr lang="en-US" dirty="0">
                <a:solidFill>
                  <a:srgbClr val="C00000"/>
                </a:solidFill>
              </a:endParaRPr>
            </a:p>
          </p:txBody>
        </p:sp>
        <p:sp>
          <p:nvSpPr>
            <p:cNvPr id="12" name="Rectangle 11">
              <a:extLst>
                <a:ext uri="{FF2B5EF4-FFF2-40B4-BE49-F238E27FC236}">
                  <a16:creationId xmlns:a16="http://schemas.microsoft.com/office/drawing/2014/main" id="{5553DAED-FA03-4628-8E2F-BA668754C8CA}"/>
                </a:ext>
              </a:extLst>
            </p:cNvPr>
            <p:cNvSpPr/>
            <p:nvPr/>
          </p:nvSpPr>
          <p:spPr>
            <a:xfrm>
              <a:off x="6246795" y="5086350"/>
              <a:ext cx="3001979"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c)</a:t>
              </a:r>
              <a:endParaRPr lang="en-US" dirty="0">
                <a:solidFill>
                  <a:srgbClr val="C00000"/>
                </a:solidFill>
              </a:endParaRPr>
            </a:p>
          </p:txBody>
        </p:sp>
        <p:sp>
          <p:nvSpPr>
            <p:cNvPr id="13" name="Rectangle 12">
              <a:extLst>
                <a:ext uri="{FF2B5EF4-FFF2-40B4-BE49-F238E27FC236}">
                  <a16:creationId xmlns:a16="http://schemas.microsoft.com/office/drawing/2014/main" id="{0632FF9F-3F35-47F6-8DDF-D06B9C296712}"/>
                </a:ext>
              </a:extLst>
            </p:cNvPr>
            <p:cNvSpPr/>
            <p:nvPr/>
          </p:nvSpPr>
          <p:spPr>
            <a:xfrm>
              <a:off x="9248775" y="5086350"/>
              <a:ext cx="2331100"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d)</a:t>
              </a:r>
              <a:endParaRPr lang="en-US" dirty="0">
                <a:solidFill>
                  <a:srgbClr val="C00000"/>
                </a:solidFill>
              </a:endParaRPr>
            </a:p>
          </p:txBody>
        </p:sp>
      </p:grpSp>
    </p:spTree>
    <p:extLst>
      <p:ext uri="{BB962C8B-B14F-4D97-AF65-F5344CB8AC3E}">
        <p14:creationId xmlns:p14="http://schemas.microsoft.com/office/powerpoint/2010/main" val="32372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How do we “store” a variable to access it later?</a:t>
            </a:r>
            <a:endParaRPr lang="en-US" dirty="0">
              <a:latin typeface="Consolas" panose="020B0609020204030204" pitchFamily="49" charset="0"/>
            </a:endParaRPr>
          </a:p>
          <a:p>
            <a:pPr marL="0" indent="0">
              <a:buNone/>
            </a:pPr>
            <a:r>
              <a:rPr lang="en-US" dirty="0"/>
              <a:t>a)   </a:t>
            </a:r>
            <a:r>
              <a:rPr lang="en-US" dirty="0">
                <a:latin typeface="Consolas" panose="020B0609020204030204" pitchFamily="49" charset="0"/>
              </a:rPr>
              <a:t>&lt;- </a:t>
            </a:r>
            <a:r>
              <a:rPr lang="en-US" dirty="0"/>
              <a:t>        </a:t>
            </a:r>
          </a:p>
          <a:p>
            <a:pPr marL="514350" indent="-514350">
              <a:buAutoNum type="alphaLcParenR" startAt="2"/>
            </a:pPr>
            <a:r>
              <a:rPr lang="en-US" dirty="0"/>
              <a:t>Chant “</a:t>
            </a:r>
            <a:r>
              <a:rPr lang="en-US" dirty="0" err="1"/>
              <a:t>variahble</a:t>
            </a:r>
            <a:r>
              <a:rPr lang="en-US" dirty="0"/>
              <a:t> </a:t>
            </a:r>
            <a:r>
              <a:rPr lang="en-US" dirty="0" err="1"/>
              <a:t>returno</a:t>
            </a:r>
            <a:r>
              <a:rPr lang="en-US" dirty="0"/>
              <a:t>”</a:t>
            </a:r>
          </a:p>
          <a:p>
            <a:pPr marL="514350" indent="-514350">
              <a:buAutoNum type="alphaLcParenR" startAt="2"/>
            </a:pPr>
            <a:r>
              <a:rPr lang="en-US" dirty="0">
                <a:latin typeface="Consolas" panose="020B0609020204030204" pitchFamily="49" charset="0"/>
              </a:rPr>
              <a:t>save()</a:t>
            </a:r>
          </a:p>
          <a:p>
            <a:pPr marL="514350" indent="-514350">
              <a:buAutoNum type="alphaLcParenR" startAt="2"/>
            </a:pPr>
            <a:r>
              <a:rPr lang="en-US" dirty="0">
                <a:latin typeface="Consolas" panose="020B0609020204030204" pitchFamily="49" charset="0"/>
              </a:rPr>
              <a:t>store()</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pane is the editor (1), and which is the console (2)?</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26</a:t>
            </a:fld>
            <a:endParaRPr lang="en-US"/>
          </a:p>
        </p:txBody>
      </p:sp>
      <p:grpSp>
        <p:nvGrpSpPr>
          <p:cNvPr id="7" name="Group 6">
            <a:extLst>
              <a:ext uri="{FF2B5EF4-FFF2-40B4-BE49-F238E27FC236}">
                <a16:creationId xmlns:a16="http://schemas.microsoft.com/office/drawing/2014/main" id="{46791B1A-6678-4269-8B85-99FAD5CF569B}"/>
              </a:ext>
            </a:extLst>
          </p:cNvPr>
          <p:cNvGrpSpPr/>
          <p:nvPr/>
        </p:nvGrpSpPr>
        <p:grpSpPr>
          <a:xfrm>
            <a:off x="6246796" y="2568083"/>
            <a:ext cx="5333079" cy="4153392"/>
            <a:chOff x="5502335" y="2732167"/>
            <a:chExt cx="6739674" cy="5248845"/>
          </a:xfrm>
        </p:grpSpPr>
        <p:pic>
          <p:nvPicPr>
            <p:cNvPr id="8" name="Picture 7">
              <a:extLst>
                <a:ext uri="{FF2B5EF4-FFF2-40B4-BE49-F238E27FC236}">
                  <a16:creationId xmlns:a16="http://schemas.microsoft.com/office/drawing/2014/main" id="{C7F3481B-95B4-4C38-A2CE-D821F4D3B17B}"/>
                </a:ext>
              </a:extLst>
            </p:cNvPr>
            <p:cNvPicPr>
              <a:picLocks noChangeAspect="1"/>
            </p:cNvPicPr>
            <p:nvPr/>
          </p:nvPicPr>
          <p:blipFill>
            <a:blip r:embed="rId2"/>
            <a:stretch>
              <a:fillRect/>
            </a:stretch>
          </p:blipFill>
          <p:spPr>
            <a:xfrm>
              <a:off x="5502335" y="2732167"/>
              <a:ext cx="6739674" cy="5248845"/>
            </a:xfrm>
            <a:prstGeom prst="rect">
              <a:avLst/>
            </a:prstGeom>
          </p:spPr>
        </p:pic>
        <p:pic>
          <p:nvPicPr>
            <p:cNvPr id="9" name="Picture 8">
              <a:extLst>
                <a:ext uri="{FF2B5EF4-FFF2-40B4-BE49-F238E27FC236}">
                  <a16:creationId xmlns:a16="http://schemas.microsoft.com/office/drawing/2014/main" id="{55FE1102-F2BF-4394-9643-55A8BE352B12}"/>
                </a:ext>
              </a:extLst>
            </p:cNvPr>
            <p:cNvPicPr>
              <a:picLocks noChangeAspect="1"/>
            </p:cNvPicPr>
            <p:nvPr/>
          </p:nvPicPr>
          <p:blipFill>
            <a:blip r:embed="rId3"/>
            <a:stretch>
              <a:fillRect/>
            </a:stretch>
          </p:blipFill>
          <p:spPr>
            <a:xfrm>
              <a:off x="7850187" y="3613546"/>
              <a:ext cx="590411" cy="211942"/>
            </a:xfrm>
            <a:prstGeom prst="rect">
              <a:avLst/>
            </a:prstGeom>
          </p:spPr>
        </p:pic>
      </p:grpSp>
      <p:sp>
        <p:nvSpPr>
          <p:cNvPr id="10" name="Rectangle 9">
            <a:extLst>
              <a:ext uri="{FF2B5EF4-FFF2-40B4-BE49-F238E27FC236}">
                <a16:creationId xmlns:a16="http://schemas.microsoft.com/office/drawing/2014/main" id="{07F08E00-BC61-402A-9832-F33AF3615A28}"/>
              </a:ext>
            </a:extLst>
          </p:cNvPr>
          <p:cNvSpPr/>
          <p:nvPr/>
        </p:nvSpPr>
        <p:spPr>
          <a:xfrm>
            <a:off x="6246796" y="3028950"/>
            <a:ext cx="3001979"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b="1" dirty="0">
                <a:solidFill>
                  <a:schemeClr val="accent6">
                    <a:lumMod val="50000"/>
                  </a:schemeClr>
                </a:solidFill>
              </a:rPr>
              <a:t>(1a)editor</a:t>
            </a:r>
          </a:p>
        </p:txBody>
      </p:sp>
      <p:sp>
        <p:nvSpPr>
          <p:cNvPr id="11" name="Rectangle 10">
            <a:extLst>
              <a:ext uri="{FF2B5EF4-FFF2-40B4-BE49-F238E27FC236}">
                <a16:creationId xmlns:a16="http://schemas.microsoft.com/office/drawing/2014/main" id="{67E11DC4-977F-49C6-BB48-B954C2B32DC5}"/>
              </a:ext>
            </a:extLst>
          </p:cNvPr>
          <p:cNvSpPr/>
          <p:nvPr/>
        </p:nvSpPr>
        <p:spPr>
          <a:xfrm>
            <a:off x="9248776" y="3028950"/>
            <a:ext cx="2331100" cy="2057400"/>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2" name="Rectangle 11">
            <a:extLst>
              <a:ext uri="{FF2B5EF4-FFF2-40B4-BE49-F238E27FC236}">
                <a16:creationId xmlns:a16="http://schemas.microsoft.com/office/drawing/2014/main" id="{5553DAED-FA03-4628-8E2F-BA668754C8CA}"/>
              </a:ext>
            </a:extLst>
          </p:cNvPr>
          <p:cNvSpPr/>
          <p:nvPr/>
        </p:nvSpPr>
        <p:spPr>
          <a:xfrm>
            <a:off x="6246795" y="5086350"/>
            <a:ext cx="3001979"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6">
                    <a:lumMod val="50000"/>
                  </a:schemeClr>
                </a:solidFill>
              </a:rPr>
              <a:t>(2c)console</a:t>
            </a:r>
            <a:endParaRPr lang="en-US" sz="1200" b="1" dirty="0">
              <a:solidFill>
                <a:schemeClr val="accent6">
                  <a:lumMod val="50000"/>
                </a:schemeClr>
              </a:solidFill>
            </a:endParaRPr>
          </a:p>
        </p:txBody>
      </p:sp>
      <p:sp>
        <p:nvSpPr>
          <p:cNvPr id="13" name="Rectangle 12">
            <a:extLst>
              <a:ext uri="{FF2B5EF4-FFF2-40B4-BE49-F238E27FC236}">
                <a16:creationId xmlns:a16="http://schemas.microsoft.com/office/drawing/2014/main" id="{0632FF9F-3F35-47F6-8DDF-D06B9C296712}"/>
              </a:ext>
            </a:extLst>
          </p:cNvPr>
          <p:cNvSpPr/>
          <p:nvPr/>
        </p:nvSpPr>
        <p:spPr>
          <a:xfrm>
            <a:off x="9248775" y="5086350"/>
            <a:ext cx="2331100" cy="1586181"/>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pic>
        <p:nvPicPr>
          <p:cNvPr id="14" name="Graphic 13" descr="Checkmark">
            <a:extLst>
              <a:ext uri="{FF2B5EF4-FFF2-40B4-BE49-F238E27FC236}">
                <a16:creationId xmlns:a16="http://schemas.microsoft.com/office/drawing/2014/main" id="{964A962A-F0DD-4889-915B-FE8C37401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4379" y="2241821"/>
            <a:ext cx="914400" cy="914400"/>
          </a:xfrm>
          <a:prstGeom prst="rect">
            <a:avLst/>
          </a:prstGeom>
        </p:spPr>
      </p:pic>
    </p:spTree>
    <p:extLst>
      <p:ext uri="{BB962C8B-B14F-4D97-AF65-F5344CB8AC3E}">
        <p14:creationId xmlns:p14="http://schemas.microsoft.com/office/powerpoint/2010/main" val="208048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EBE7-BEF3-2D10-4594-F29C13426520}"/>
              </a:ext>
            </a:extLst>
          </p:cNvPr>
          <p:cNvSpPr>
            <a:spLocks noGrp="1"/>
          </p:cNvSpPr>
          <p:nvPr>
            <p:ph type="title"/>
          </p:nvPr>
        </p:nvSpPr>
        <p:spPr/>
        <p:txBody>
          <a:bodyPr/>
          <a:lstStyle/>
          <a:p>
            <a:r>
              <a:rPr lang="en-US" dirty="0"/>
              <a:t>To Open R</a:t>
            </a:r>
          </a:p>
        </p:txBody>
      </p:sp>
      <p:sp>
        <p:nvSpPr>
          <p:cNvPr id="3" name="Content Placeholder 2">
            <a:extLst>
              <a:ext uri="{FF2B5EF4-FFF2-40B4-BE49-F238E27FC236}">
                <a16:creationId xmlns:a16="http://schemas.microsoft.com/office/drawing/2014/main" id="{A0274A2D-0EAF-5C67-07CB-18DE9DF45492}"/>
              </a:ext>
            </a:extLst>
          </p:cNvPr>
          <p:cNvSpPr>
            <a:spLocks noGrp="1"/>
          </p:cNvSpPr>
          <p:nvPr>
            <p:ph idx="1"/>
          </p:nvPr>
        </p:nvSpPr>
        <p:spPr>
          <a:xfrm>
            <a:off x="2808596" y="2068649"/>
            <a:ext cx="4139153" cy="1490097"/>
          </a:xfrm>
        </p:spPr>
        <p:txBody>
          <a:bodyPr>
            <a:normAutofit/>
          </a:bodyPr>
          <a:lstStyle/>
          <a:p>
            <a:pPr marL="0" indent="0">
              <a:buNone/>
            </a:pPr>
            <a:r>
              <a:rPr lang="en-US" dirty="0"/>
              <a:t>Open this</a:t>
            </a:r>
          </a:p>
          <a:p>
            <a:pPr marL="0" indent="0">
              <a:buNone/>
            </a:pPr>
            <a:r>
              <a:rPr lang="en-US" dirty="0"/>
              <a:t>        Not this </a:t>
            </a:r>
          </a:p>
        </p:txBody>
      </p:sp>
      <p:grpSp>
        <p:nvGrpSpPr>
          <p:cNvPr id="9" name="Group 8">
            <a:extLst>
              <a:ext uri="{FF2B5EF4-FFF2-40B4-BE49-F238E27FC236}">
                <a16:creationId xmlns:a16="http://schemas.microsoft.com/office/drawing/2014/main" id="{A0F43E94-C10C-6262-BD0C-DB4C6A618BFB}"/>
              </a:ext>
            </a:extLst>
          </p:cNvPr>
          <p:cNvGrpSpPr/>
          <p:nvPr/>
        </p:nvGrpSpPr>
        <p:grpSpPr>
          <a:xfrm>
            <a:off x="663425" y="1822188"/>
            <a:ext cx="1786313" cy="2297130"/>
            <a:chOff x="1004512" y="1617391"/>
            <a:chExt cx="1786313" cy="2297130"/>
          </a:xfrm>
        </p:grpSpPr>
        <p:pic>
          <p:nvPicPr>
            <p:cNvPr id="7" name="Picture 6" descr="A blue circle with a white letter r&#10;&#10;Description automatically generated">
              <a:extLst>
                <a:ext uri="{FF2B5EF4-FFF2-40B4-BE49-F238E27FC236}">
                  <a16:creationId xmlns:a16="http://schemas.microsoft.com/office/drawing/2014/main" id="{F6E4ED8B-03E0-CB9B-01F8-90F03E96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12" y="1617391"/>
              <a:ext cx="1786313" cy="1787754"/>
            </a:xfrm>
            <a:prstGeom prst="rect">
              <a:avLst/>
            </a:prstGeom>
          </p:spPr>
        </p:pic>
        <p:sp>
          <p:nvSpPr>
            <p:cNvPr id="8" name="TextBox 7">
              <a:extLst>
                <a:ext uri="{FF2B5EF4-FFF2-40B4-BE49-F238E27FC236}">
                  <a16:creationId xmlns:a16="http://schemas.microsoft.com/office/drawing/2014/main" id="{E10458D2-7004-95CF-4E03-FCFFE3709515}"/>
                </a:ext>
              </a:extLst>
            </p:cNvPr>
            <p:cNvSpPr txBox="1"/>
            <p:nvPr/>
          </p:nvSpPr>
          <p:spPr>
            <a:xfrm>
              <a:off x="1270554" y="3452856"/>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RStudio </a:t>
              </a:r>
            </a:p>
          </p:txBody>
        </p:sp>
      </p:grpSp>
      <p:grpSp>
        <p:nvGrpSpPr>
          <p:cNvPr id="11" name="Group 10">
            <a:extLst>
              <a:ext uri="{FF2B5EF4-FFF2-40B4-BE49-F238E27FC236}">
                <a16:creationId xmlns:a16="http://schemas.microsoft.com/office/drawing/2014/main" id="{2308E0B9-3F6C-3A4D-C80B-F5DAB1948A68}"/>
              </a:ext>
            </a:extLst>
          </p:cNvPr>
          <p:cNvGrpSpPr/>
          <p:nvPr/>
        </p:nvGrpSpPr>
        <p:grpSpPr>
          <a:xfrm>
            <a:off x="5143665" y="1593777"/>
            <a:ext cx="2200359" cy="2189360"/>
            <a:chOff x="9508713" y="2114550"/>
            <a:chExt cx="2200359" cy="2189360"/>
          </a:xfrm>
        </p:grpSpPr>
        <p:pic>
          <p:nvPicPr>
            <p:cNvPr id="5" name="Picture 4" descr="A blue and grey logo&#10;&#10;Description automatically generated">
              <a:extLst>
                <a:ext uri="{FF2B5EF4-FFF2-40B4-BE49-F238E27FC236}">
                  <a16:creationId xmlns:a16="http://schemas.microsoft.com/office/drawing/2014/main" id="{49156C34-1671-8B43-04FF-991B0542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713" y="2114550"/>
              <a:ext cx="2200359" cy="1704975"/>
            </a:xfrm>
            <a:prstGeom prst="rect">
              <a:avLst/>
            </a:prstGeom>
          </p:spPr>
        </p:pic>
        <p:sp>
          <p:nvSpPr>
            <p:cNvPr id="10" name="TextBox 9">
              <a:extLst>
                <a:ext uri="{FF2B5EF4-FFF2-40B4-BE49-F238E27FC236}">
                  <a16:creationId xmlns:a16="http://schemas.microsoft.com/office/drawing/2014/main" id="{DB627BF8-8CC5-C431-B25D-D6899519F2DB}"/>
                </a:ext>
              </a:extLst>
            </p:cNvPr>
            <p:cNvSpPr txBox="1"/>
            <p:nvPr/>
          </p:nvSpPr>
          <p:spPr>
            <a:xfrm>
              <a:off x="10064288" y="3842245"/>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 4.4.3</a:t>
              </a:r>
            </a:p>
          </p:txBody>
        </p:sp>
      </p:grpSp>
      <p:cxnSp>
        <p:nvCxnSpPr>
          <p:cNvPr id="12" name="Straight Connector 11">
            <a:extLst>
              <a:ext uri="{FF2B5EF4-FFF2-40B4-BE49-F238E27FC236}">
                <a16:creationId xmlns:a16="http://schemas.microsoft.com/office/drawing/2014/main" id="{DDDE8EE2-0535-A5C0-2BA4-CA1D6F2FB9FC}"/>
              </a:ext>
            </a:extLst>
          </p:cNvPr>
          <p:cNvCxnSpPr/>
          <p:nvPr/>
        </p:nvCxnSpPr>
        <p:spPr>
          <a:xfrm>
            <a:off x="1299410" y="5688534"/>
            <a:ext cx="4292867" cy="0"/>
          </a:xfrm>
          <a:prstGeom prst="line">
            <a:avLst/>
          </a:prstGeom>
          <a:ln>
            <a:solidFill>
              <a:srgbClr val="A758FB"/>
            </a:solidFill>
          </a:ln>
          <a:effectLst>
            <a:glow rad="63500">
              <a:srgbClr val="A758FB">
                <a:alpha val="40000"/>
              </a:srgb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00F25B-7AA6-BE0F-490D-14C7E41C76DF}"/>
              </a:ext>
            </a:extLst>
          </p:cNvPr>
          <p:cNvSpPr txBox="1"/>
          <p:nvPr/>
        </p:nvSpPr>
        <p:spPr>
          <a:xfrm>
            <a:off x="860639" y="4848724"/>
            <a:ext cx="6094428" cy="830997"/>
          </a:xfrm>
          <a:prstGeom prst="rect">
            <a:avLst/>
          </a:prstGeom>
          <a:noFill/>
        </p:spPr>
        <p:txBody>
          <a:bodyPr wrap="square">
            <a:spAutoFit/>
          </a:bodyPr>
          <a:lstStyle/>
          <a:p>
            <a:r>
              <a:rPr lang="en-US" sz="2400" dirty="0"/>
              <a:t>From now on, open RStudio</a:t>
            </a:r>
          </a:p>
          <a:p>
            <a:pPr lvl="1"/>
            <a:r>
              <a:rPr lang="en-US" sz="2400" dirty="0"/>
              <a:t>Easiest to double click the .</a:t>
            </a:r>
            <a:r>
              <a:rPr lang="en-US" sz="2400" dirty="0" err="1"/>
              <a:t>Rproj</a:t>
            </a:r>
            <a:r>
              <a:rPr lang="en-US" sz="2400" dirty="0"/>
              <a:t> file</a:t>
            </a:r>
          </a:p>
        </p:txBody>
      </p:sp>
      <p:sp>
        <p:nvSpPr>
          <p:cNvPr id="18" name="Arc 17">
            <a:extLst>
              <a:ext uri="{FF2B5EF4-FFF2-40B4-BE49-F238E27FC236}">
                <a16:creationId xmlns:a16="http://schemas.microsoft.com/office/drawing/2014/main" id="{CC0AFE90-AA66-CD36-7359-3B07F5878D22}"/>
              </a:ext>
            </a:extLst>
          </p:cNvPr>
          <p:cNvSpPr/>
          <p:nvPr/>
        </p:nvSpPr>
        <p:spPr>
          <a:xfrm>
            <a:off x="2185294" y="1642409"/>
            <a:ext cx="1590331" cy="852480"/>
          </a:xfrm>
          <a:prstGeom prst="arc">
            <a:avLst>
              <a:gd name="adj1" fmla="val 11092691"/>
              <a:gd name="adj2" fmla="val 0"/>
            </a:avLst>
          </a:prstGeom>
          <a:ln w="8890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97CC0BB6-21AA-384F-D99B-09772AB19077}"/>
              </a:ext>
            </a:extLst>
          </p:cNvPr>
          <p:cNvSpPr/>
          <p:nvPr/>
        </p:nvSpPr>
        <p:spPr>
          <a:xfrm flipH="1" flipV="1">
            <a:off x="3978100" y="2680772"/>
            <a:ext cx="1590331" cy="617231"/>
          </a:xfrm>
          <a:prstGeom prst="arc">
            <a:avLst>
              <a:gd name="adj1" fmla="val 11092691"/>
              <a:gd name="adj2" fmla="val 0"/>
            </a:avLst>
          </a:prstGeom>
          <a:ln w="8890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DFB517B-2A21-FB99-6539-BCC36624B5B2}"/>
              </a:ext>
            </a:extLst>
          </p:cNvPr>
          <p:cNvSpPr txBox="1"/>
          <p:nvPr/>
        </p:nvSpPr>
        <p:spPr>
          <a:xfrm>
            <a:off x="8081090" y="1802222"/>
            <a:ext cx="3863259" cy="1384995"/>
          </a:xfrm>
          <a:prstGeom prst="rect">
            <a:avLst/>
          </a:prstGeom>
          <a:noFill/>
          <a:ln>
            <a:solidFill>
              <a:schemeClr val="tx1"/>
            </a:solidFill>
          </a:ln>
        </p:spPr>
        <p:txBody>
          <a:bodyPr wrap="square" rtlCol="0">
            <a:spAutoFit/>
          </a:bodyPr>
          <a:lstStyle/>
          <a:p>
            <a:r>
              <a:rPr lang="en-US" sz="2800" dirty="0"/>
              <a:t>Going forward, when we say “Open R”, this will mean RStudio</a:t>
            </a:r>
          </a:p>
        </p:txBody>
      </p:sp>
    </p:spTree>
    <p:extLst>
      <p:ext uri="{BB962C8B-B14F-4D97-AF65-F5344CB8AC3E}">
        <p14:creationId xmlns:p14="http://schemas.microsoft.com/office/powerpoint/2010/main" val="2200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4</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23220"/>
          </a:xfrm>
          <a:prstGeom prst="rect">
            <a:avLst/>
          </a:prstGeom>
          <a:noFill/>
        </p:spPr>
        <p:txBody>
          <a:bodyPr wrap="square" rtlCol="0">
            <a:spAutoFit/>
          </a:bodyPr>
          <a:lstStyle/>
          <a:p>
            <a:r>
              <a:rPr lang="en-US" sz="14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5</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5</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4185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dataframe,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7D95-A9BA-C7AB-6BFB-1EA4F01E287A}"/>
              </a:ext>
            </a:extLst>
          </p:cNvPr>
          <p:cNvSpPr>
            <a:spLocks noGrp="1"/>
          </p:cNvSpPr>
          <p:nvPr>
            <p:ph type="title"/>
          </p:nvPr>
        </p:nvSpPr>
        <p:spPr/>
        <p:txBody>
          <a:bodyPr/>
          <a:lstStyle/>
          <a:p>
            <a:r>
              <a:rPr lang="en-US" b="1" dirty="0"/>
              <a:t>RStudio Projects</a:t>
            </a:r>
          </a:p>
        </p:txBody>
      </p:sp>
      <p:sp>
        <p:nvSpPr>
          <p:cNvPr id="3" name="Content Placeholder 2">
            <a:extLst>
              <a:ext uri="{FF2B5EF4-FFF2-40B4-BE49-F238E27FC236}">
                <a16:creationId xmlns:a16="http://schemas.microsoft.com/office/drawing/2014/main" id="{7C7ED1D3-FA06-28BB-FC1A-B005A96E130E}"/>
              </a:ext>
            </a:extLst>
          </p:cNvPr>
          <p:cNvSpPr>
            <a:spLocks noGrp="1"/>
          </p:cNvSpPr>
          <p:nvPr>
            <p:ph idx="1"/>
          </p:nvPr>
        </p:nvSpPr>
        <p:spPr>
          <a:xfrm>
            <a:off x="467139" y="1825625"/>
            <a:ext cx="6042991" cy="4351338"/>
          </a:xfrm>
        </p:spPr>
        <p:txBody>
          <a:bodyPr/>
          <a:lstStyle/>
          <a:p>
            <a:r>
              <a:rPr lang="en-US" dirty="0"/>
              <a:t>We highly recommend using RStudio projects</a:t>
            </a:r>
          </a:p>
          <a:p>
            <a:r>
              <a:rPr lang="en-US" dirty="0"/>
              <a:t>To create a new project:</a:t>
            </a:r>
          </a:p>
          <a:p>
            <a:pPr lvl="1">
              <a:spcAft>
                <a:spcPts val="1200"/>
              </a:spcAft>
            </a:pPr>
            <a:r>
              <a:rPr lang="en-US" dirty="0"/>
              <a:t>Open RStudio. Click File -&gt; New Project</a:t>
            </a:r>
          </a:p>
          <a:p>
            <a:pPr lvl="1">
              <a:spcAft>
                <a:spcPts val="1200"/>
              </a:spcAft>
            </a:pPr>
            <a:r>
              <a:rPr lang="en-US" dirty="0"/>
              <a:t>New Directory (creates new folder you’ll move files to) or Existing Directory</a:t>
            </a:r>
          </a:p>
          <a:p>
            <a:pPr lvl="1">
              <a:spcAft>
                <a:spcPts val="1200"/>
              </a:spcAft>
            </a:pPr>
            <a:r>
              <a:rPr lang="en-US" dirty="0"/>
              <a:t>Click New Project</a:t>
            </a:r>
          </a:p>
          <a:p>
            <a:pPr lvl="1">
              <a:spcAft>
                <a:spcPts val="1200"/>
              </a:spcAft>
            </a:pPr>
            <a:r>
              <a:rPr lang="en-US" dirty="0"/>
              <a:t>Give descriptive name, choose where folder will be (can open in new window)</a:t>
            </a:r>
          </a:p>
          <a:p>
            <a:pPr lvl="1"/>
            <a:endParaRPr lang="en-US" dirty="0"/>
          </a:p>
        </p:txBody>
      </p:sp>
      <p:pic>
        <p:nvPicPr>
          <p:cNvPr id="5" name="Picture 4">
            <a:extLst>
              <a:ext uri="{FF2B5EF4-FFF2-40B4-BE49-F238E27FC236}">
                <a16:creationId xmlns:a16="http://schemas.microsoft.com/office/drawing/2014/main" id="{FBB1A3B9-9A2E-B176-3618-04A0C09D8713}"/>
              </a:ext>
            </a:extLst>
          </p:cNvPr>
          <p:cNvPicPr>
            <a:picLocks noChangeAspect="1"/>
          </p:cNvPicPr>
          <p:nvPr/>
        </p:nvPicPr>
        <p:blipFill rotWithShape="1">
          <a:blip r:embed="rId3"/>
          <a:srcRect l="1" t="415" r="373"/>
          <a:stretch/>
        </p:blipFill>
        <p:spPr>
          <a:xfrm>
            <a:off x="7387671" y="647384"/>
            <a:ext cx="4337188" cy="3118876"/>
          </a:xfrm>
          <a:prstGeom prst="rect">
            <a:avLst/>
          </a:prstGeom>
        </p:spPr>
      </p:pic>
      <p:pic>
        <p:nvPicPr>
          <p:cNvPr id="7" name="Picture 6">
            <a:extLst>
              <a:ext uri="{FF2B5EF4-FFF2-40B4-BE49-F238E27FC236}">
                <a16:creationId xmlns:a16="http://schemas.microsoft.com/office/drawing/2014/main" id="{0177041C-5BE2-A321-D6C2-6C0F29993D9A}"/>
              </a:ext>
            </a:extLst>
          </p:cNvPr>
          <p:cNvPicPr>
            <a:picLocks noChangeAspect="1"/>
          </p:cNvPicPr>
          <p:nvPr/>
        </p:nvPicPr>
        <p:blipFill rotWithShape="1">
          <a:blip r:embed="rId4"/>
          <a:srcRect t="688" r="456" b="575"/>
          <a:stretch/>
        </p:blipFill>
        <p:spPr>
          <a:xfrm>
            <a:off x="7387671" y="2076544"/>
            <a:ext cx="4337189" cy="3107750"/>
          </a:xfrm>
          <a:prstGeom prst="rect">
            <a:avLst/>
          </a:prstGeom>
        </p:spPr>
      </p:pic>
      <p:pic>
        <p:nvPicPr>
          <p:cNvPr id="9" name="Picture 8">
            <a:extLst>
              <a:ext uri="{FF2B5EF4-FFF2-40B4-BE49-F238E27FC236}">
                <a16:creationId xmlns:a16="http://schemas.microsoft.com/office/drawing/2014/main" id="{44081F89-270E-B319-C0EA-184F70D242A7}"/>
              </a:ext>
            </a:extLst>
          </p:cNvPr>
          <p:cNvPicPr>
            <a:picLocks noChangeAspect="1"/>
          </p:cNvPicPr>
          <p:nvPr/>
        </p:nvPicPr>
        <p:blipFill rotWithShape="1">
          <a:blip r:embed="rId5"/>
          <a:srcRect r="521"/>
          <a:stretch/>
        </p:blipFill>
        <p:spPr>
          <a:xfrm>
            <a:off x="7403144" y="3494577"/>
            <a:ext cx="4321715" cy="3107750"/>
          </a:xfrm>
          <a:prstGeom prst="rect">
            <a:avLst/>
          </a:prstGeom>
        </p:spPr>
      </p:pic>
      <p:sp>
        <p:nvSpPr>
          <p:cNvPr id="10" name="TextBox 9">
            <a:extLst>
              <a:ext uri="{FF2B5EF4-FFF2-40B4-BE49-F238E27FC236}">
                <a16:creationId xmlns:a16="http://schemas.microsoft.com/office/drawing/2014/main" id="{2C38E09B-53DB-C14B-6A00-0A0680F0D13A}"/>
              </a:ext>
            </a:extLst>
          </p:cNvPr>
          <p:cNvSpPr txBox="1"/>
          <p:nvPr/>
        </p:nvSpPr>
        <p:spPr>
          <a:xfrm>
            <a:off x="8467310" y="4353623"/>
            <a:ext cx="2886490" cy="261610"/>
          </a:xfrm>
          <a:prstGeom prst="rect">
            <a:avLst/>
          </a:prstGeom>
          <a:noFill/>
        </p:spPr>
        <p:txBody>
          <a:bodyPr wrap="square" rtlCol="0">
            <a:spAutoFit/>
          </a:bodyPr>
          <a:lstStyle/>
          <a:p>
            <a:r>
              <a:rPr lang="en-US" sz="1100" dirty="0"/>
              <a:t>gmu13_blackbear_harvest</a:t>
            </a:r>
          </a:p>
        </p:txBody>
      </p:sp>
      <p:sp>
        <p:nvSpPr>
          <p:cNvPr id="11" name="Oval 10">
            <a:extLst>
              <a:ext uri="{FF2B5EF4-FFF2-40B4-BE49-F238E27FC236}">
                <a16:creationId xmlns:a16="http://schemas.microsoft.com/office/drawing/2014/main" id="{CF22FCA9-5955-009A-CDED-35F643FF52A3}"/>
              </a:ext>
            </a:extLst>
          </p:cNvPr>
          <p:cNvSpPr/>
          <p:nvPr/>
        </p:nvSpPr>
        <p:spPr>
          <a:xfrm>
            <a:off x="7239000" y="1190625"/>
            <a:ext cx="3105150" cy="885918"/>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FAD89D-DE0B-B85A-81B8-8B0E10FDCA73}"/>
              </a:ext>
            </a:extLst>
          </p:cNvPr>
          <p:cNvSpPr/>
          <p:nvPr/>
        </p:nvSpPr>
        <p:spPr>
          <a:xfrm>
            <a:off x="6962360" y="2619784"/>
            <a:ext cx="1829215" cy="485297"/>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heckmark with solid fill">
            <a:extLst>
              <a:ext uri="{FF2B5EF4-FFF2-40B4-BE49-F238E27FC236}">
                <a16:creationId xmlns:a16="http://schemas.microsoft.com/office/drawing/2014/main" id="{C6AFFAC0-55C1-1CF5-60AA-4B32DF8CB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9403" y="6210616"/>
            <a:ext cx="228185" cy="228185"/>
          </a:xfrm>
          <a:prstGeom prst="rect">
            <a:avLst/>
          </a:prstGeom>
        </p:spPr>
      </p:pic>
      <p:sp>
        <p:nvSpPr>
          <p:cNvPr id="4" name="Oval 3">
            <a:extLst>
              <a:ext uri="{FF2B5EF4-FFF2-40B4-BE49-F238E27FC236}">
                <a16:creationId xmlns:a16="http://schemas.microsoft.com/office/drawing/2014/main" id="{C75C0CC0-FF10-4E01-9A0D-A2AEE48D7F60}"/>
              </a:ext>
            </a:extLst>
          </p:cNvPr>
          <p:cNvSpPr/>
          <p:nvPr/>
        </p:nvSpPr>
        <p:spPr>
          <a:xfrm>
            <a:off x="7239000" y="1844376"/>
            <a:ext cx="3105150" cy="885918"/>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iterate type="lt">
                                    <p:tmPct val="10000"/>
                                  </p:iterate>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childTnLst>
                                </p:cTn>
                              </p:par>
                            </p:childTnLst>
                          </p:cTn>
                        </p:par>
                        <p:par>
                          <p:cTn id="52" fill="hold">
                            <p:stCondLst>
                              <p:cond delay="3200"/>
                            </p:stCondLst>
                            <p:childTnLst>
                              <p:par>
                                <p:cTn id="53" presetID="1"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2" grpId="0" animBg="1"/>
      <p:bldP spid="12" grpId="1" animBg="1"/>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ECE7-6E8D-4554-94CF-4B57431B0101}"/>
              </a:ext>
            </a:extLst>
          </p:cNvPr>
          <p:cNvSpPr>
            <a:spLocks noGrp="1"/>
          </p:cNvSpPr>
          <p:nvPr>
            <p:ph type="title"/>
          </p:nvPr>
        </p:nvSpPr>
        <p:spPr/>
        <p:txBody>
          <a:bodyPr/>
          <a:lstStyle/>
          <a:p>
            <a:r>
              <a:rPr lang="en-US" dirty="0"/>
              <a:t>RStudio Demo</a:t>
            </a:r>
          </a:p>
        </p:txBody>
      </p:sp>
      <p:sp>
        <p:nvSpPr>
          <p:cNvPr id="3" name="Content Placeholder 2">
            <a:extLst>
              <a:ext uri="{FF2B5EF4-FFF2-40B4-BE49-F238E27FC236}">
                <a16:creationId xmlns:a16="http://schemas.microsoft.com/office/drawing/2014/main" id="{C5961489-FC8A-4096-B0D3-4A6E3B0579BA}"/>
              </a:ext>
            </a:extLst>
          </p:cNvPr>
          <p:cNvSpPr>
            <a:spLocks noGrp="1"/>
          </p:cNvSpPr>
          <p:nvPr>
            <p:ph idx="1"/>
          </p:nvPr>
        </p:nvSpPr>
        <p:spPr/>
        <p:txBody>
          <a:bodyPr/>
          <a:lstStyle/>
          <a:p>
            <a:r>
              <a:rPr lang="en-US" dirty="0"/>
              <a:t>Let’s demo this in RStudio!</a:t>
            </a:r>
          </a:p>
          <a:p>
            <a:r>
              <a:rPr lang="en-US" dirty="0"/>
              <a:t>We’ll go over:</a:t>
            </a:r>
          </a:p>
          <a:p>
            <a:pPr lvl="1"/>
            <a:r>
              <a:rPr lang="en-US" dirty="0"/>
              <a:t>Unzipping folder we sent</a:t>
            </a:r>
          </a:p>
          <a:p>
            <a:pPr lvl="1"/>
            <a:r>
              <a:rPr lang="en-US" dirty="0"/>
              <a:t>How to start / open RStudio  </a:t>
            </a:r>
          </a:p>
          <a:p>
            <a:pPr lvl="1"/>
            <a:r>
              <a:rPr lang="en-US" dirty="0"/>
              <a:t>What each “pane” is</a:t>
            </a:r>
          </a:p>
          <a:p>
            <a:pPr lvl="1"/>
            <a:r>
              <a:rPr lang="en-US" dirty="0"/>
              <a:t>Where to type your code</a:t>
            </a:r>
          </a:p>
          <a:p>
            <a:pPr lvl="1"/>
            <a:r>
              <a:rPr lang="en-US" dirty="0"/>
              <a:t>How to make a new </a:t>
            </a:r>
            <a:r>
              <a:rPr lang="en-US" dirty="0" err="1"/>
              <a:t>RProject</a:t>
            </a:r>
            <a:endParaRPr lang="en-US" dirty="0"/>
          </a:p>
        </p:txBody>
      </p:sp>
      <p:sp>
        <p:nvSpPr>
          <p:cNvPr id="4" name="Slide Number Placeholder 3">
            <a:extLst>
              <a:ext uri="{FF2B5EF4-FFF2-40B4-BE49-F238E27FC236}">
                <a16:creationId xmlns:a16="http://schemas.microsoft.com/office/drawing/2014/main" id="{168EA670-91A9-4C92-87EC-1FCFB1767A79}"/>
              </a:ext>
            </a:extLst>
          </p:cNvPr>
          <p:cNvSpPr>
            <a:spLocks noGrp="1"/>
          </p:cNvSpPr>
          <p:nvPr>
            <p:ph type="sldNum" sz="quarter" idx="12"/>
          </p:nvPr>
        </p:nvSpPr>
        <p:spPr/>
        <p:txBody>
          <a:bodyPr/>
          <a:lstStyle/>
          <a:p>
            <a:fld id="{6D95AE55-B5F4-483D-AEFF-E8059F5502F5}" type="slidenum">
              <a:rPr lang="en-US" smtClean="0"/>
              <a:t>7</a:t>
            </a:fld>
            <a:endParaRPr lang="en-US"/>
          </a:p>
        </p:txBody>
      </p:sp>
      <p:pic>
        <p:nvPicPr>
          <p:cNvPr id="6" name="Picture 5">
            <a:extLst>
              <a:ext uri="{FF2B5EF4-FFF2-40B4-BE49-F238E27FC236}">
                <a16:creationId xmlns:a16="http://schemas.microsoft.com/office/drawing/2014/main" id="{16A10310-421C-47A7-98A8-4AF57869765A}"/>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6315075" y="1175551"/>
            <a:ext cx="4772025" cy="5363361"/>
          </a:xfrm>
          <a:prstGeom prst="rect">
            <a:avLst/>
          </a:prstGeom>
        </p:spPr>
      </p:pic>
    </p:spTree>
    <p:extLst>
      <p:ext uri="{BB962C8B-B14F-4D97-AF65-F5344CB8AC3E}">
        <p14:creationId xmlns:p14="http://schemas.microsoft.com/office/powerpoint/2010/main" val="338565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27210C-9AF3-B59D-9438-96DA7ECB7BF7}"/>
              </a:ext>
            </a:extLst>
          </p:cNvPr>
          <p:cNvPicPr>
            <a:picLocks noChangeAspect="1"/>
          </p:cNvPicPr>
          <p:nvPr/>
        </p:nvPicPr>
        <p:blipFill>
          <a:blip r:embed="rId3"/>
          <a:stretch>
            <a:fillRect/>
          </a:stretch>
        </p:blipFill>
        <p:spPr>
          <a:xfrm>
            <a:off x="6574875" y="1014762"/>
            <a:ext cx="5507914" cy="5557834"/>
          </a:xfrm>
          <a:prstGeom prst="rect">
            <a:avLst/>
          </a:prstGeom>
        </p:spPr>
      </p:pic>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Tools -&gt; Global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a:t>
            </a:r>
            <a:r>
              <a:rPr lang="en-US" b="1" dirty="0"/>
              <a:t>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8</a:t>
            </a:fld>
            <a:endParaRPr lang="en-US"/>
          </a:p>
        </p:txBody>
      </p:sp>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Oval 10">
            <a:extLst>
              <a:ext uri="{FF2B5EF4-FFF2-40B4-BE49-F238E27FC236}">
                <a16:creationId xmlns:a16="http://schemas.microsoft.com/office/drawing/2014/main" id="{C24E88E6-D696-8218-32D3-3E5F6269899A}"/>
              </a:ext>
            </a:extLst>
          </p:cNvPr>
          <p:cNvSpPr/>
          <p:nvPr/>
        </p:nvSpPr>
        <p:spPr>
          <a:xfrm>
            <a:off x="7872761" y="3461431"/>
            <a:ext cx="289932" cy="28537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10DB9E-D066-1455-AB7E-A2F62DC0621A}"/>
              </a:ext>
            </a:extLst>
          </p:cNvPr>
          <p:cNvPicPr>
            <a:picLocks noChangeAspect="1"/>
          </p:cNvPicPr>
          <p:nvPr/>
        </p:nvPicPr>
        <p:blipFill>
          <a:blip r:embed="rId3"/>
          <a:stretch>
            <a:fillRect/>
          </a:stretch>
        </p:blipFill>
        <p:spPr>
          <a:xfrm>
            <a:off x="4039120" y="753140"/>
            <a:ext cx="8118987" cy="5580754"/>
          </a:xfrm>
          <a:prstGeom prst="rect">
            <a:avLst/>
          </a:prstGeom>
        </p:spPr>
      </p:pic>
      <p:sp>
        <p:nvSpPr>
          <p:cNvPr id="3" name="Content Placeholder 2">
            <a:extLst>
              <a:ext uri="{FF2B5EF4-FFF2-40B4-BE49-F238E27FC236}">
                <a16:creationId xmlns:a16="http://schemas.microsoft.com/office/drawing/2014/main" id="{E1EF86D2-5A61-89C2-E208-D1AF9277CFDE}"/>
              </a:ext>
            </a:extLst>
          </p:cNvPr>
          <p:cNvSpPr>
            <a:spLocks noGrp="1"/>
          </p:cNvSpPr>
          <p:nvPr>
            <p:ph idx="1"/>
          </p:nvPr>
        </p:nvSpPr>
        <p:spPr>
          <a:xfrm>
            <a:off x="123359" y="1324440"/>
            <a:ext cx="3845312" cy="4351338"/>
          </a:xfrm>
        </p:spPr>
        <p:txBody>
          <a:bodyPr>
            <a:normAutofit/>
          </a:bodyPr>
          <a:lstStyle/>
          <a:p>
            <a:pPr marL="0" indent="0">
              <a:buNone/>
            </a:pPr>
            <a:r>
              <a:rPr lang="en-US" sz="2400" dirty="0"/>
              <a:t>Possibly worth checking (particularly if you installed R once upon a time):</a:t>
            </a:r>
          </a:p>
          <a:p>
            <a:pPr marL="0" indent="0">
              <a:buNone/>
            </a:pPr>
            <a:endParaRPr lang="en-US" sz="2400" dirty="0"/>
          </a:p>
          <a:p>
            <a:pPr marL="0" indent="0">
              <a:buNone/>
            </a:pPr>
            <a:r>
              <a:rPr lang="en-US" sz="2400" b="1" dirty="0"/>
              <a:t>Did RStudio find the most recent version of R?</a:t>
            </a:r>
          </a:p>
          <a:p>
            <a:pPr marL="0" indent="0">
              <a:buNone/>
            </a:pPr>
            <a:r>
              <a:rPr lang="en-US" sz="2400" b="1" dirty="0"/>
              <a:t>(4.4.3 as of today)</a:t>
            </a:r>
          </a:p>
          <a:p>
            <a:pPr marL="0" indent="0">
              <a:buNone/>
            </a:pPr>
            <a:endParaRPr lang="en-US" sz="2400" dirty="0"/>
          </a:p>
          <a:p>
            <a:pPr marL="0" indent="0">
              <a:buNone/>
            </a:pPr>
            <a:r>
              <a:rPr lang="en-US" sz="2400" dirty="0"/>
              <a:t>It may say “R Project” with no version number – this is probably not the most recent</a:t>
            </a:r>
          </a:p>
        </p:txBody>
      </p:sp>
      <p:sp>
        <p:nvSpPr>
          <p:cNvPr id="6" name="Oval 5">
            <a:extLst>
              <a:ext uri="{FF2B5EF4-FFF2-40B4-BE49-F238E27FC236}">
                <a16:creationId xmlns:a16="http://schemas.microsoft.com/office/drawing/2014/main" id="{9A92405B-D8CA-54FC-CAAA-3C38477BCFED}"/>
              </a:ext>
            </a:extLst>
          </p:cNvPr>
          <p:cNvSpPr/>
          <p:nvPr/>
        </p:nvSpPr>
        <p:spPr>
          <a:xfrm>
            <a:off x="5429759" y="1706136"/>
            <a:ext cx="2342641" cy="403860"/>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E84EFEA-251B-BBD0-1ADA-1FF3569286FC}"/>
              </a:ext>
            </a:extLst>
          </p:cNvPr>
          <p:cNvGrpSpPr/>
          <p:nvPr/>
        </p:nvGrpSpPr>
        <p:grpSpPr>
          <a:xfrm rot="7031023">
            <a:off x="7800212" y="1220114"/>
            <a:ext cx="671865" cy="359508"/>
            <a:chOff x="2486390" y="3889687"/>
            <a:chExt cx="1172162" cy="250198"/>
          </a:xfrm>
        </p:grpSpPr>
        <p:sp>
          <p:nvSpPr>
            <p:cNvPr id="8" name="Freeform: Shape 7">
              <a:extLst>
                <a:ext uri="{FF2B5EF4-FFF2-40B4-BE49-F238E27FC236}">
                  <a16:creationId xmlns:a16="http://schemas.microsoft.com/office/drawing/2014/main" id="{A4DD124D-449F-66D3-4BDB-BDDD0B5C90A9}"/>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B7AF02AA-CF5E-B94F-40A1-4B640BBA9FA9}"/>
                </a:ext>
              </a:extLst>
            </p:cNvPr>
            <p:cNvSpPr/>
            <p:nvPr/>
          </p:nvSpPr>
          <p:spPr>
            <a:xfrm rot="9178233" flipV="1">
              <a:off x="2486390" y="3889687"/>
              <a:ext cx="357400" cy="1601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48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2285</TotalTime>
  <Words>3026</Words>
  <Application>Microsoft Office PowerPoint</Application>
  <PresentationFormat>Widescreen</PresentationFormat>
  <Paragraphs>348</Paragraphs>
  <Slides>26</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2 – About R &amp; RStudio</vt:lpstr>
      <vt:lpstr>R vs RStudio</vt:lpstr>
      <vt:lpstr>To Open R</vt:lpstr>
      <vt:lpstr>RStudio</vt:lpstr>
      <vt:lpstr>PowerPoint Presentation</vt:lpstr>
      <vt:lpstr>RStudio Projects</vt:lpstr>
      <vt:lpstr>RStudio Demo</vt:lpstr>
      <vt:lpstr>RStudio cont.</vt:lpstr>
      <vt:lpstr>PowerPoint Presentation</vt:lpstr>
      <vt:lpstr>RStudio cont.</vt:lpstr>
      <vt:lpstr>So wait, what does an RStudio Project actually do?</vt:lpstr>
      <vt:lpstr>A note on Versions…</vt:lpstr>
      <vt:lpstr>Quiz 2-1</vt:lpstr>
      <vt:lpstr>Quiz 2-1 ANSWERS</vt:lpstr>
      <vt:lpstr>Jargon</vt:lpstr>
      <vt:lpstr>Jargon cont.</vt:lpstr>
      <vt:lpstr>Some special characters</vt:lpstr>
      <vt:lpstr>More special characters</vt:lpstr>
      <vt:lpstr>Let’s head to RStudio</vt:lpstr>
      <vt:lpstr>One last RStudio tip</vt:lpstr>
      <vt:lpstr>RStudio Summary</vt:lpstr>
      <vt:lpstr>RStudio Review</vt:lpstr>
      <vt:lpstr>Quiz 2-2</vt:lpstr>
      <vt:lpstr>Quiz 2-2 ANSWERS</vt:lpstr>
      <vt:lpstr>Quiz 2-3</vt:lpstr>
      <vt:lpstr>Quiz 2-3 ANSWERS</vt:lpstr>
    </vt:vector>
  </TitlesOfParts>
  <Company>State of Alaska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Tyers, Matt B (DFG)</dc:creator>
  <cp:lastModifiedBy>Tyers, Matt B (DFG)</cp:lastModifiedBy>
  <cp:revision>34</cp:revision>
  <dcterms:created xsi:type="dcterms:W3CDTF">2023-10-23T19:30:01Z</dcterms:created>
  <dcterms:modified xsi:type="dcterms:W3CDTF">2025-04-07T20:58:39Z</dcterms:modified>
</cp:coreProperties>
</file>